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0093"/>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BE54CD-A393-40D8-969E-70F90A9E3F4A}" v="85" dt="2026-07-19T08:29:33.4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dhila El Hoffadi" userId="166b9418dbe93f09" providerId="LiveId" clId="{0B70BE80-332F-40DB-9567-343DFB863B1F}"/>
    <pc:docChg chg="custSel modSld">
      <pc:chgData name="Fadhila El Hoffadi" userId="166b9418dbe93f09" providerId="LiveId" clId="{0B70BE80-332F-40DB-9567-343DFB863B1F}" dt="2026-07-19T08:29:49.608" v="130" actId="1076"/>
      <pc:docMkLst>
        <pc:docMk/>
      </pc:docMkLst>
      <pc:sldChg chg="modSp mod">
        <pc:chgData name="Fadhila El Hoffadi" userId="166b9418dbe93f09" providerId="LiveId" clId="{0B70BE80-332F-40DB-9567-343DFB863B1F}" dt="2026-07-15T13:19:41.914" v="2" actId="790"/>
        <pc:sldMkLst>
          <pc:docMk/>
          <pc:sldMk cId="2633567900" sldId="256"/>
        </pc:sldMkLst>
        <pc:spChg chg="mod">
          <ac:chgData name="Fadhila El Hoffadi" userId="166b9418dbe93f09" providerId="LiveId" clId="{0B70BE80-332F-40DB-9567-343DFB863B1F}" dt="2026-07-15T13:19:41.914" v="2" actId="790"/>
          <ac:spMkLst>
            <pc:docMk/>
            <pc:sldMk cId="2633567900" sldId="256"/>
            <ac:spMk id="3" creationId="{00000000-0000-0000-0000-000000000000}"/>
          </ac:spMkLst>
        </pc:spChg>
      </pc:sldChg>
      <pc:sldChg chg="modSp mod">
        <pc:chgData name="Fadhila El Hoffadi" userId="166b9418dbe93f09" providerId="LiveId" clId="{0B70BE80-332F-40DB-9567-343DFB863B1F}" dt="2026-07-15T13:22:04.410" v="5" actId="20577"/>
        <pc:sldMkLst>
          <pc:docMk/>
          <pc:sldMk cId="4231388728" sldId="257"/>
        </pc:sldMkLst>
        <pc:spChg chg="mod">
          <ac:chgData name="Fadhila El Hoffadi" userId="166b9418dbe93f09" providerId="LiveId" clId="{0B70BE80-332F-40DB-9567-343DFB863B1F}" dt="2026-07-15T13:22:04.410" v="5" actId="20577"/>
          <ac:spMkLst>
            <pc:docMk/>
            <pc:sldMk cId="4231388728" sldId="257"/>
            <ac:spMk id="3" creationId="{F5F951D2-D3B9-6BBD-C30D-AFC81A352CCD}"/>
          </ac:spMkLst>
        </pc:spChg>
      </pc:sldChg>
      <pc:sldChg chg="modSp mod">
        <pc:chgData name="Fadhila El Hoffadi" userId="166b9418dbe93f09" providerId="LiveId" clId="{0B70BE80-332F-40DB-9567-343DFB863B1F}" dt="2026-07-15T13:25:17.757" v="14" actId="20577"/>
        <pc:sldMkLst>
          <pc:docMk/>
          <pc:sldMk cId="2962855078" sldId="258"/>
        </pc:sldMkLst>
        <pc:spChg chg="mod">
          <ac:chgData name="Fadhila El Hoffadi" userId="166b9418dbe93f09" providerId="LiveId" clId="{0B70BE80-332F-40DB-9567-343DFB863B1F}" dt="2026-07-15T13:25:17.757" v="14" actId="20577"/>
          <ac:spMkLst>
            <pc:docMk/>
            <pc:sldMk cId="2962855078" sldId="258"/>
            <ac:spMk id="3" creationId="{CCC3B6AC-AB59-C63A-6C63-10DDE24F18B3}"/>
          </ac:spMkLst>
        </pc:spChg>
      </pc:sldChg>
      <pc:sldChg chg="modSp mod">
        <pc:chgData name="Fadhila El Hoffadi" userId="166b9418dbe93f09" providerId="LiveId" clId="{0B70BE80-332F-40DB-9567-343DFB863B1F}" dt="2026-07-15T13:48:06.229" v="116" actId="20577"/>
        <pc:sldMkLst>
          <pc:docMk/>
          <pc:sldMk cId="474886022" sldId="259"/>
        </pc:sldMkLst>
        <pc:spChg chg="mod">
          <ac:chgData name="Fadhila El Hoffadi" userId="166b9418dbe93f09" providerId="LiveId" clId="{0B70BE80-332F-40DB-9567-343DFB863B1F}" dt="2026-07-15T13:48:06.229" v="116" actId="20577"/>
          <ac:spMkLst>
            <pc:docMk/>
            <pc:sldMk cId="474886022" sldId="259"/>
            <ac:spMk id="3" creationId="{933A9D7C-BDD1-CABF-3822-1FE03CB3D7DE}"/>
          </ac:spMkLst>
        </pc:spChg>
        <pc:spChg chg="mod">
          <ac:chgData name="Fadhila El Hoffadi" userId="166b9418dbe93f09" providerId="LiveId" clId="{0B70BE80-332F-40DB-9567-343DFB863B1F}" dt="2026-07-15T13:47:59.823" v="114" actId="1076"/>
          <ac:spMkLst>
            <pc:docMk/>
            <pc:sldMk cId="474886022" sldId="259"/>
            <ac:spMk id="10" creationId="{00000000-0000-0000-0000-000000000000}"/>
          </ac:spMkLst>
        </pc:spChg>
      </pc:sldChg>
      <pc:sldChg chg="modSp mod">
        <pc:chgData name="Fadhila El Hoffadi" userId="166b9418dbe93f09" providerId="LiveId" clId="{0B70BE80-332F-40DB-9567-343DFB863B1F}" dt="2026-07-15T13:28:53.328" v="34" actId="27636"/>
        <pc:sldMkLst>
          <pc:docMk/>
          <pc:sldMk cId="779223421" sldId="260"/>
        </pc:sldMkLst>
        <pc:spChg chg="mod">
          <ac:chgData name="Fadhila El Hoffadi" userId="166b9418dbe93f09" providerId="LiveId" clId="{0B70BE80-332F-40DB-9567-343DFB863B1F}" dt="2026-07-15T13:28:53.328" v="34" actId="27636"/>
          <ac:spMkLst>
            <pc:docMk/>
            <pc:sldMk cId="779223421" sldId="260"/>
            <ac:spMk id="3" creationId="{6D5D53B9-2B5A-F96F-D695-2982CE157A8F}"/>
          </ac:spMkLst>
        </pc:spChg>
        <pc:spChg chg="mod">
          <ac:chgData name="Fadhila El Hoffadi" userId="166b9418dbe93f09" providerId="LiveId" clId="{0B70BE80-332F-40DB-9567-343DFB863B1F}" dt="2026-07-15T13:28:33.498" v="33" actId="20577"/>
          <ac:spMkLst>
            <pc:docMk/>
            <pc:sldMk cId="779223421" sldId="260"/>
            <ac:spMk id="10" creationId="{00000000-0000-0000-0000-000000000000}"/>
          </ac:spMkLst>
        </pc:spChg>
      </pc:sldChg>
      <pc:sldChg chg="modSp mod">
        <pc:chgData name="Fadhila El Hoffadi" userId="166b9418dbe93f09" providerId="LiveId" clId="{0B70BE80-332F-40DB-9567-343DFB863B1F}" dt="2026-07-15T13:46:56.201" v="110" actId="20577"/>
        <pc:sldMkLst>
          <pc:docMk/>
          <pc:sldMk cId="4004212012" sldId="261"/>
        </pc:sldMkLst>
        <pc:spChg chg="mod">
          <ac:chgData name="Fadhila El Hoffadi" userId="166b9418dbe93f09" providerId="LiveId" clId="{0B70BE80-332F-40DB-9567-343DFB863B1F}" dt="2026-07-15T13:29:42.271" v="35" actId="14100"/>
          <ac:spMkLst>
            <pc:docMk/>
            <pc:sldMk cId="4004212012" sldId="261"/>
            <ac:spMk id="3" creationId="{3541E905-79AB-A325-F373-B9AC5FE5EA1B}"/>
          </ac:spMkLst>
        </pc:spChg>
        <pc:spChg chg="mod">
          <ac:chgData name="Fadhila El Hoffadi" userId="166b9418dbe93f09" providerId="LiveId" clId="{0B70BE80-332F-40DB-9567-343DFB863B1F}" dt="2026-07-15T13:46:40.302" v="105" actId="20577"/>
          <ac:spMkLst>
            <pc:docMk/>
            <pc:sldMk cId="4004212012" sldId="261"/>
            <ac:spMk id="10" creationId="{00000000-0000-0000-0000-000000000000}"/>
          </ac:spMkLst>
        </pc:spChg>
        <pc:spChg chg="mod">
          <ac:chgData name="Fadhila El Hoffadi" userId="166b9418dbe93f09" providerId="LiveId" clId="{0B70BE80-332F-40DB-9567-343DFB863B1F}" dt="2026-07-15T13:46:56.201" v="110" actId="20577"/>
          <ac:spMkLst>
            <pc:docMk/>
            <pc:sldMk cId="4004212012" sldId="261"/>
            <ac:spMk id="11" creationId="{00000000-0000-0000-0000-000000000000}"/>
          </ac:spMkLst>
        </pc:spChg>
      </pc:sldChg>
      <pc:sldChg chg="modSp mod">
        <pc:chgData name="Fadhila El Hoffadi" userId="166b9418dbe93f09" providerId="LiveId" clId="{0B70BE80-332F-40DB-9567-343DFB863B1F}" dt="2026-07-15T13:48:47.396" v="120" actId="1076"/>
        <pc:sldMkLst>
          <pc:docMk/>
          <pc:sldMk cId="3415117189" sldId="262"/>
        </pc:sldMkLst>
        <pc:spChg chg="mod">
          <ac:chgData name="Fadhila El Hoffadi" userId="166b9418dbe93f09" providerId="LiveId" clId="{0B70BE80-332F-40DB-9567-343DFB863B1F}" dt="2026-07-15T13:36:46.523" v="53" actId="20577"/>
          <ac:spMkLst>
            <pc:docMk/>
            <pc:sldMk cId="3415117189" sldId="262"/>
            <ac:spMk id="3" creationId="{00000000-0000-0000-0000-000000000000}"/>
          </ac:spMkLst>
        </pc:spChg>
        <pc:spChg chg="mod">
          <ac:chgData name="Fadhila El Hoffadi" userId="166b9418dbe93f09" providerId="LiveId" clId="{0B70BE80-332F-40DB-9567-343DFB863B1F}" dt="2026-07-15T13:48:47.396" v="120" actId="1076"/>
          <ac:spMkLst>
            <pc:docMk/>
            <pc:sldMk cId="3415117189" sldId="262"/>
            <ac:spMk id="10" creationId="{00000000-0000-0000-0000-000000000000}"/>
          </ac:spMkLst>
        </pc:spChg>
      </pc:sldChg>
      <pc:sldChg chg="delSp modSp mod">
        <pc:chgData name="Fadhila El Hoffadi" userId="166b9418dbe93f09" providerId="LiveId" clId="{0B70BE80-332F-40DB-9567-343DFB863B1F}" dt="2026-07-15T13:49:41.210" v="125" actId="14100"/>
        <pc:sldMkLst>
          <pc:docMk/>
          <pc:sldMk cId="0" sldId="263"/>
        </pc:sldMkLst>
        <pc:spChg chg="mod">
          <ac:chgData name="Fadhila El Hoffadi" userId="166b9418dbe93f09" providerId="LiveId" clId="{0B70BE80-332F-40DB-9567-343DFB863B1F}" dt="2026-07-15T13:35:48.843" v="48" actId="20577"/>
          <ac:spMkLst>
            <pc:docMk/>
            <pc:sldMk cId="0" sldId="263"/>
            <ac:spMk id="3" creationId="{00000000-0000-0000-0000-000000000000}"/>
          </ac:spMkLst>
        </pc:spChg>
        <pc:spChg chg="mod">
          <ac:chgData name="Fadhila El Hoffadi" userId="166b9418dbe93f09" providerId="LiveId" clId="{0B70BE80-332F-40DB-9567-343DFB863B1F}" dt="2026-07-15T13:49:41.210" v="125" actId="14100"/>
          <ac:spMkLst>
            <pc:docMk/>
            <pc:sldMk cId="0" sldId="263"/>
            <ac:spMk id="12" creationId="{00000000-0000-0000-0000-000000000000}"/>
          </ac:spMkLst>
        </pc:spChg>
      </pc:sldChg>
      <pc:sldChg chg="modSp mod">
        <pc:chgData name="Fadhila El Hoffadi" userId="166b9418dbe93f09" providerId="LiveId" clId="{0B70BE80-332F-40DB-9567-343DFB863B1F}" dt="2026-07-15T13:43:04.529" v="82" actId="14100"/>
        <pc:sldMkLst>
          <pc:docMk/>
          <pc:sldMk cId="1798031962" sldId="264"/>
        </pc:sldMkLst>
        <pc:spChg chg="mod">
          <ac:chgData name="Fadhila El Hoffadi" userId="166b9418dbe93f09" providerId="LiveId" clId="{0B70BE80-332F-40DB-9567-343DFB863B1F}" dt="2026-07-15T13:43:04.529" v="82" actId="14100"/>
          <ac:spMkLst>
            <pc:docMk/>
            <pc:sldMk cId="1798031962" sldId="264"/>
            <ac:spMk id="3" creationId="{00000000-0000-0000-0000-000000000000}"/>
          </ac:spMkLst>
        </pc:spChg>
        <pc:spChg chg="mod">
          <ac:chgData name="Fadhila El Hoffadi" userId="166b9418dbe93f09" providerId="LiveId" clId="{0B70BE80-332F-40DB-9567-343DFB863B1F}" dt="2026-07-15T13:42:12.653" v="78" actId="1076"/>
          <ac:spMkLst>
            <pc:docMk/>
            <pc:sldMk cId="1798031962" sldId="264"/>
            <ac:spMk id="10" creationId="{00000000-0000-0000-0000-000000000000}"/>
          </ac:spMkLst>
        </pc:spChg>
        <pc:graphicFrameChg chg="mod modGraphic">
          <ac:chgData name="Fadhila El Hoffadi" userId="166b9418dbe93f09" providerId="LiveId" clId="{0B70BE80-332F-40DB-9567-343DFB863B1F}" dt="2026-07-15T13:42:53.784" v="80" actId="14734"/>
          <ac:graphicFrameMkLst>
            <pc:docMk/>
            <pc:sldMk cId="1798031962" sldId="264"/>
            <ac:graphicFrameMk id="20" creationId="{00000000-0000-0000-0000-000000000000}"/>
          </ac:graphicFrameMkLst>
        </pc:graphicFrameChg>
      </pc:sldChg>
      <pc:sldChg chg="modSp mod">
        <pc:chgData name="Fadhila El Hoffadi" userId="166b9418dbe93f09" providerId="LiveId" clId="{0B70BE80-332F-40DB-9567-343DFB863B1F}" dt="2026-07-15T13:39:31.474" v="68" actId="20577"/>
        <pc:sldMkLst>
          <pc:docMk/>
          <pc:sldMk cId="0" sldId="265"/>
        </pc:sldMkLst>
        <pc:spChg chg="mod">
          <ac:chgData name="Fadhila El Hoffadi" userId="166b9418dbe93f09" providerId="LiveId" clId="{0B70BE80-332F-40DB-9567-343DFB863B1F}" dt="2026-07-15T13:39:28.804" v="67" actId="20577"/>
          <ac:spMkLst>
            <pc:docMk/>
            <pc:sldMk cId="0" sldId="265"/>
            <ac:spMk id="2" creationId="{00000000-0000-0000-0000-000000000000}"/>
          </ac:spMkLst>
        </pc:spChg>
        <pc:spChg chg="mod">
          <ac:chgData name="Fadhila El Hoffadi" userId="166b9418dbe93f09" providerId="LiveId" clId="{0B70BE80-332F-40DB-9567-343DFB863B1F}" dt="2026-07-15T13:39:31.474" v="68" actId="20577"/>
          <ac:spMkLst>
            <pc:docMk/>
            <pc:sldMk cId="0" sldId="265"/>
            <ac:spMk id="3" creationId="{00000000-0000-0000-0000-000000000000}"/>
          </ac:spMkLst>
        </pc:spChg>
        <pc:spChg chg="mod">
          <ac:chgData name="Fadhila El Hoffadi" userId="166b9418dbe93f09" providerId="LiveId" clId="{0B70BE80-332F-40DB-9567-343DFB863B1F}" dt="2026-07-15T13:38:26.786" v="58" actId="1076"/>
          <ac:spMkLst>
            <pc:docMk/>
            <pc:sldMk cId="0" sldId="265"/>
            <ac:spMk id="10" creationId="{00000000-0000-0000-0000-000000000000}"/>
          </ac:spMkLst>
        </pc:spChg>
      </pc:sldChg>
      <pc:sldChg chg="modSp mod">
        <pc:chgData name="Fadhila El Hoffadi" userId="166b9418dbe93f09" providerId="LiveId" clId="{0B70BE80-332F-40DB-9567-343DFB863B1F}" dt="2026-07-19T08:29:49.608" v="130" actId="1076"/>
        <pc:sldMkLst>
          <pc:docMk/>
          <pc:sldMk cId="0" sldId="266"/>
        </pc:sldMkLst>
        <pc:spChg chg="mod">
          <ac:chgData name="Fadhila El Hoffadi" userId="166b9418dbe93f09" providerId="LiveId" clId="{0B70BE80-332F-40DB-9567-343DFB863B1F}" dt="2026-07-19T08:29:49.608" v="130" actId="1076"/>
          <ac:spMkLst>
            <pc:docMk/>
            <pc:sldMk cId="0" sldId="266"/>
            <ac:spMk id="3" creationId="{00000000-0000-0000-0000-000000000000}"/>
          </ac:spMkLst>
        </pc:spChg>
      </pc:sldChg>
      <pc:sldChg chg="modSp mod">
        <pc:chgData name="Fadhila El Hoffadi" userId="166b9418dbe93f09" providerId="LiveId" clId="{0B70BE80-332F-40DB-9567-343DFB863B1F}" dt="2026-07-15T13:32:45.015" v="42" actId="27636"/>
        <pc:sldMkLst>
          <pc:docMk/>
          <pc:sldMk cId="0" sldId="268"/>
        </pc:sldMkLst>
        <pc:spChg chg="mod">
          <ac:chgData name="Fadhila El Hoffadi" userId="166b9418dbe93f09" providerId="LiveId" clId="{0B70BE80-332F-40DB-9567-343DFB863B1F}" dt="2026-07-15T13:32:45.015" v="42" actId="27636"/>
          <ac:spMkLst>
            <pc:docMk/>
            <pc:sldMk cId="0" sldId="268"/>
            <ac:spMk id="2" creationId="{00000000-0000-0000-0000-000000000000}"/>
          </ac:spMkLst>
        </pc:spChg>
      </pc:sldChg>
      <pc:sldChg chg="modSp mod">
        <pc:chgData name="Fadhila El Hoffadi" userId="166b9418dbe93f09" providerId="LiveId" clId="{0B70BE80-332F-40DB-9567-343DFB863B1F}" dt="2026-07-15T13:32:17.881" v="41" actId="20577"/>
        <pc:sldMkLst>
          <pc:docMk/>
          <pc:sldMk cId="0" sldId="269"/>
        </pc:sldMkLst>
        <pc:spChg chg="mod">
          <ac:chgData name="Fadhila El Hoffadi" userId="166b9418dbe93f09" providerId="LiveId" clId="{0B70BE80-332F-40DB-9567-343DFB863B1F}" dt="2026-07-15T13:32:17.881" v="41" actId="20577"/>
          <ac:spMkLst>
            <pc:docMk/>
            <pc:sldMk cId="0" sldId="269"/>
            <ac:spMk id="10" creationId="{00000000-0000-0000-0000-000000000000}"/>
          </ac:spMkLst>
        </pc:spChg>
      </pc:sldChg>
      <pc:sldChg chg="modSp mod">
        <pc:chgData name="Fadhila El Hoffadi" userId="166b9418dbe93f09" providerId="LiveId" clId="{0B70BE80-332F-40DB-9567-343DFB863B1F}" dt="2026-07-15T13:31:24.319" v="37" actId="20577"/>
        <pc:sldMkLst>
          <pc:docMk/>
          <pc:sldMk cId="0" sldId="270"/>
        </pc:sldMkLst>
        <pc:spChg chg="mod">
          <ac:chgData name="Fadhila El Hoffadi" userId="166b9418dbe93f09" providerId="LiveId" clId="{0B70BE80-332F-40DB-9567-343DFB863B1F}" dt="2026-07-15T13:31:24.319" v="37" actId="20577"/>
          <ac:spMkLst>
            <pc:docMk/>
            <pc:sldMk cId="0" sldId="270"/>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812B2B-B122-472D-B417-6E0B583AEA69}" type="datetimeFigureOut">
              <a:rPr lang="fr-FR" smtClean="0"/>
              <a:t>19/07/2026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0745D8-9DD9-43B5-8521-8046EFAD44FD}" type="slidenum">
              <a:rPr lang="fr-FR" smtClean="0"/>
              <a:t>‹N°›</a:t>
            </a:fld>
            <a:endParaRPr lang="fr-FR"/>
          </a:p>
        </p:txBody>
      </p:sp>
    </p:spTree>
    <p:extLst>
      <p:ext uri="{BB962C8B-B14F-4D97-AF65-F5344CB8AC3E}">
        <p14:creationId xmlns:p14="http://schemas.microsoft.com/office/powerpoint/2010/main" val="1886767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60745D8-9DD9-43B5-8521-8046EFAD44FD}" type="slidenum">
              <a:rPr lang="fr-FR" smtClean="0"/>
              <a:t>1</a:t>
            </a:fld>
            <a:endParaRPr lang="fr-FR"/>
          </a:p>
        </p:txBody>
      </p:sp>
    </p:spTree>
    <p:extLst>
      <p:ext uri="{BB962C8B-B14F-4D97-AF65-F5344CB8AC3E}">
        <p14:creationId xmlns:p14="http://schemas.microsoft.com/office/powerpoint/2010/main" val="1691838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60745D8-9DD9-43B5-8521-8046EFAD44FD}" type="slidenum">
              <a:rPr lang="fr-FR" smtClean="0"/>
              <a:t>4</a:t>
            </a:fld>
            <a:endParaRPr lang="fr-FR"/>
          </a:p>
        </p:txBody>
      </p:sp>
    </p:spTree>
    <p:extLst>
      <p:ext uri="{BB962C8B-B14F-4D97-AF65-F5344CB8AC3E}">
        <p14:creationId xmlns:p14="http://schemas.microsoft.com/office/powerpoint/2010/main" val="3989790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60745D8-9DD9-43B5-8521-8046EFAD44FD}" type="slidenum">
              <a:rPr lang="fr-FR" smtClean="0"/>
              <a:t>8</a:t>
            </a:fld>
            <a:endParaRPr lang="fr-FR"/>
          </a:p>
        </p:txBody>
      </p:sp>
    </p:spTree>
    <p:extLst>
      <p:ext uri="{BB962C8B-B14F-4D97-AF65-F5344CB8AC3E}">
        <p14:creationId xmlns:p14="http://schemas.microsoft.com/office/powerpoint/2010/main" val="1650242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C5B829-D65C-533A-E5A1-D7C71787D42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43CDD9F-C663-ED81-CBED-A65E44FDE7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60E90E2-06C3-727F-2C52-9AC5BC616DE9}"/>
              </a:ext>
            </a:extLst>
          </p:cNvPr>
          <p:cNvSpPr>
            <a:spLocks noGrp="1"/>
          </p:cNvSpPr>
          <p:nvPr>
            <p:ph type="dt" sz="half" idx="10"/>
          </p:nvPr>
        </p:nvSpPr>
        <p:spPr/>
        <p:txBody>
          <a:bodyPr/>
          <a:lstStyle/>
          <a:p>
            <a:fld id="{C769DE0A-62F9-4874-B9A3-CEA37F8B88E1}" type="datetimeFigureOut">
              <a:rPr lang="fr-FR" smtClean="0"/>
              <a:t>19/07/2026</a:t>
            </a:fld>
            <a:endParaRPr lang="fr-FR"/>
          </a:p>
        </p:txBody>
      </p:sp>
      <p:sp>
        <p:nvSpPr>
          <p:cNvPr id="5" name="Espace réservé du pied de page 4">
            <a:extLst>
              <a:ext uri="{FF2B5EF4-FFF2-40B4-BE49-F238E27FC236}">
                <a16:creationId xmlns:a16="http://schemas.microsoft.com/office/drawing/2014/main" id="{F5CA8349-5F46-067C-90B3-6A695A261D1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79DE730-1005-B74D-32BA-A2B1E580ACD1}"/>
              </a:ext>
            </a:extLst>
          </p:cNvPr>
          <p:cNvSpPr>
            <a:spLocks noGrp="1"/>
          </p:cNvSpPr>
          <p:nvPr>
            <p:ph type="sldNum" sz="quarter" idx="12"/>
          </p:nvPr>
        </p:nvSpPr>
        <p:spPr/>
        <p:txBody>
          <a:bodyPr/>
          <a:lstStyle/>
          <a:p>
            <a:fld id="{CF34BDAD-1085-4234-BA9A-B6D80B2E94E4}" type="slidenum">
              <a:rPr lang="fr-FR" smtClean="0"/>
              <a:t>‹N°›</a:t>
            </a:fld>
            <a:endParaRPr lang="fr-FR"/>
          </a:p>
        </p:txBody>
      </p:sp>
    </p:spTree>
    <p:extLst>
      <p:ext uri="{BB962C8B-B14F-4D97-AF65-F5344CB8AC3E}">
        <p14:creationId xmlns:p14="http://schemas.microsoft.com/office/powerpoint/2010/main" val="2623971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7219D0-5DC6-0A25-2B45-CFA8BC7BDCD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7A9044E6-F372-3D3A-5ADE-36FE00BE49E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6DB23E2-61BC-96E0-EBF2-2982A4790C11}"/>
              </a:ext>
            </a:extLst>
          </p:cNvPr>
          <p:cNvSpPr>
            <a:spLocks noGrp="1"/>
          </p:cNvSpPr>
          <p:nvPr>
            <p:ph type="dt" sz="half" idx="10"/>
          </p:nvPr>
        </p:nvSpPr>
        <p:spPr/>
        <p:txBody>
          <a:bodyPr/>
          <a:lstStyle/>
          <a:p>
            <a:fld id="{C769DE0A-62F9-4874-B9A3-CEA37F8B88E1}" type="datetimeFigureOut">
              <a:rPr lang="fr-FR" smtClean="0"/>
              <a:t>19/07/2026</a:t>
            </a:fld>
            <a:endParaRPr lang="fr-FR"/>
          </a:p>
        </p:txBody>
      </p:sp>
      <p:sp>
        <p:nvSpPr>
          <p:cNvPr id="5" name="Espace réservé du pied de page 4">
            <a:extLst>
              <a:ext uri="{FF2B5EF4-FFF2-40B4-BE49-F238E27FC236}">
                <a16:creationId xmlns:a16="http://schemas.microsoft.com/office/drawing/2014/main" id="{6B443856-CF20-A189-3547-F6DCDA5B106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DCB564F-EE94-0867-2C6B-AB77A8D1994D}"/>
              </a:ext>
            </a:extLst>
          </p:cNvPr>
          <p:cNvSpPr>
            <a:spLocks noGrp="1"/>
          </p:cNvSpPr>
          <p:nvPr>
            <p:ph type="sldNum" sz="quarter" idx="12"/>
          </p:nvPr>
        </p:nvSpPr>
        <p:spPr/>
        <p:txBody>
          <a:bodyPr/>
          <a:lstStyle/>
          <a:p>
            <a:fld id="{CF34BDAD-1085-4234-BA9A-B6D80B2E94E4}" type="slidenum">
              <a:rPr lang="fr-FR" smtClean="0"/>
              <a:t>‹N°›</a:t>
            </a:fld>
            <a:endParaRPr lang="fr-FR"/>
          </a:p>
        </p:txBody>
      </p:sp>
    </p:spTree>
    <p:extLst>
      <p:ext uri="{BB962C8B-B14F-4D97-AF65-F5344CB8AC3E}">
        <p14:creationId xmlns:p14="http://schemas.microsoft.com/office/powerpoint/2010/main" val="456117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3575616-A8AB-32CD-A164-B5F2E915616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66AC51F-CE68-69EF-043F-26D65F86504B}"/>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DB48BAE-F414-30EC-98B9-A1D416317EE7}"/>
              </a:ext>
            </a:extLst>
          </p:cNvPr>
          <p:cNvSpPr>
            <a:spLocks noGrp="1"/>
          </p:cNvSpPr>
          <p:nvPr>
            <p:ph type="dt" sz="half" idx="10"/>
          </p:nvPr>
        </p:nvSpPr>
        <p:spPr/>
        <p:txBody>
          <a:bodyPr/>
          <a:lstStyle/>
          <a:p>
            <a:fld id="{C769DE0A-62F9-4874-B9A3-CEA37F8B88E1}" type="datetimeFigureOut">
              <a:rPr lang="fr-FR" smtClean="0"/>
              <a:t>19/07/2026</a:t>
            </a:fld>
            <a:endParaRPr lang="fr-FR"/>
          </a:p>
        </p:txBody>
      </p:sp>
      <p:sp>
        <p:nvSpPr>
          <p:cNvPr id="5" name="Espace réservé du pied de page 4">
            <a:extLst>
              <a:ext uri="{FF2B5EF4-FFF2-40B4-BE49-F238E27FC236}">
                <a16:creationId xmlns:a16="http://schemas.microsoft.com/office/drawing/2014/main" id="{10F7D038-0E91-5CA5-A5E1-073151F9105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1DD8FE9-BB52-84E3-E32E-5E27EA7A97FE}"/>
              </a:ext>
            </a:extLst>
          </p:cNvPr>
          <p:cNvSpPr>
            <a:spLocks noGrp="1"/>
          </p:cNvSpPr>
          <p:nvPr>
            <p:ph type="sldNum" sz="quarter" idx="12"/>
          </p:nvPr>
        </p:nvSpPr>
        <p:spPr/>
        <p:txBody>
          <a:bodyPr/>
          <a:lstStyle/>
          <a:p>
            <a:fld id="{CF34BDAD-1085-4234-BA9A-B6D80B2E94E4}" type="slidenum">
              <a:rPr lang="fr-FR" smtClean="0"/>
              <a:t>‹N°›</a:t>
            </a:fld>
            <a:endParaRPr lang="fr-FR"/>
          </a:p>
        </p:txBody>
      </p:sp>
    </p:spTree>
    <p:extLst>
      <p:ext uri="{BB962C8B-B14F-4D97-AF65-F5344CB8AC3E}">
        <p14:creationId xmlns:p14="http://schemas.microsoft.com/office/powerpoint/2010/main" val="3373990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3CDD40-3E86-A6CE-1072-7B4C04B477B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1677820-A2FB-942A-9780-1C2500691C2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AE0B6B0-ECB2-7860-A241-2A500A89E2DA}"/>
              </a:ext>
            </a:extLst>
          </p:cNvPr>
          <p:cNvSpPr>
            <a:spLocks noGrp="1"/>
          </p:cNvSpPr>
          <p:nvPr>
            <p:ph type="dt" sz="half" idx="10"/>
          </p:nvPr>
        </p:nvSpPr>
        <p:spPr/>
        <p:txBody>
          <a:bodyPr/>
          <a:lstStyle/>
          <a:p>
            <a:fld id="{C769DE0A-62F9-4874-B9A3-CEA37F8B88E1}" type="datetimeFigureOut">
              <a:rPr lang="fr-FR" smtClean="0"/>
              <a:t>19/07/2026</a:t>
            </a:fld>
            <a:endParaRPr lang="fr-FR"/>
          </a:p>
        </p:txBody>
      </p:sp>
      <p:sp>
        <p:nvSpPr>
          <p:cNvPr id="5" name="Espace réservé du pied de page 4">
            <a:extLst>
              <a:ext uri="{FF2B5EF4-FFF2-40B4-BE49-F238E27FC236}">
                <a16:creationId xmlns:a16="http://schemas.microsoft.com/office/drawing/2014/main" id="{08662A07-E551-2E47-463A-1DD253C965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F6BC643-4E2E-6E73-C626-C1493DB898DD}"/>
              </a:ext>
            </a:extLst>
          </p:cNvPr>
          <p:cNvSpPr>
            <a:spLocks noGrp="1"/>
          </p:cNvSpPr>
          <p:nvPr>
            <p:ph type="sldNum" sz="quarter" idx="12"/>
          </p:nvPr>
        </p:nvSpPr>
        <p:spPr/>
        <p:txBody>
          <a:bodyPr/>
          <a:lstStyle/>
          <a:p>
            <a:fld id="{CF34BDAD-1085-4234-BA9A-B6D80B2E94E4}" type="slidenum">
              <a:rPr lang="fr-FR" smtClean="0"/>
              <a:t>‹N°›</a:t>
            </a:fld>
            <a:endParaRPr lang="fr-FR"/>
          </a:p>
        </p:txBody>
      </p:sp>
    </p:spTree>
    <p:extLst>
      <p:ext uri="{BB962C8B-B14F-4D97-AF65-F5344CB8AC3E}">
        <p14:creationId xmlns:p14="http://schemas.microsoft.com/office/powerpoint/2010/main" val="1131986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83872D-7D41-52F2-DD7D-6D8B9BFA248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B32FBE4-3791-C2D3-6E69-3500BD1723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6A9A8A1-02D4-DB7C-9D12-7624D1FCA0E6}"/>
              </a:ext>
            </a:extLst>
          </p:cNvPr>
          <p:cNvSpPr>
            <a:spLocks noGrp="1"/>
          </p:cNvSpPr>
          <p:nvPr>
            <p:ph type="dt" sz="half" idx="10"/>
          </p:nvPr>
        </p:nvSpPr>
        <p:spPr/>
        <p:txBody>
          <a:bodyPr/>
          <a:lstStyle/>
          <a:p>
            <a:fld id="{C769DE0A-62F9-4874-B9A3-CEA37F8B88E1}" type="datetimeFigureOut">
              <a:rPr lang="fr-FR" smtClean="0"/>
              <a:t>19/07/2026</a:t>
            </a:fld>
            <a:endParaRPr lang="fr-FR"/>
          </a:p>
        </p:txBody>
      </p:sp>
      <p:sp>
        <p:nvSpPr>
          <p:cNvPr id="5" name="Espace réservé du pied de page 4">
            <a:extLst>
              <a:ext uri="{FF2B5EF4-FFF2-40B4-BE49-F238E27FC236}">
                <a16:creationId xmlns:a16="http://schemas.microsoft.com/office/drawing/2014/main" id="{7FF12112-D74D-9863-4AEC-5B058501E24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FB15C5C-5ACE-1596-FC62-BB94575AAECF}"/>
              </a:ext>
            </a:extLst>
          </p:cNvPr>
          <p:cNvSpPr>
            <a:spLocks noGrp="1"/>
          </p:cNvSpPr>
          <p:nvPr>
            <p:ph type="sldNum" sz="quarter" idx="12"/>
          </p:nvPr>
        </p:nvSpPr>
        <p:spPr/>
        <p:txBody>
          <a:bodyPr/>
          <a:lstStyle/>
          <a:p>
            <a:fld id="{CF34BDAD-1085-4234-BA9A-B6D80B2E94E4}" type="slidenum">
              <a:rPr lang="fr-FR" smtClean="0"/>
              <a:t>‹N°›</a:t>
            </a:fld>
            <a:endParaRPr lang="fr-FR"/>
          </a:p>
        </p:txBody>
      </p:sp>
    </p:spTree>
    <p:extLst>
      <p:ext uri="{BB962C8B-B14F-4D97-AF65-F5344CB8AC3E}">
        <p14:creationId xmlns:p14="http://schemas.microsoft.com/office/powerpoint/2010/main" val="1614699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FF5F1E-2668-D8B0-70FB-E8F02358746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DCA2C9A-44BD-A78A-4D4F-A17D1B5A4A9F}"/>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EEB27D1-57BC-6F7B-0037-913251017722}"/>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D7766DA-12ED-64A3-05D2-B8EB6D834AE9}"/>
              </a:ext>
            </a:extLst>
          </p:cNvPr>
          <p:cNvSpPr>
            <a:spLocks noGrp="1"/>
          </p:cNvSpPr>
          <p:nvPr>
            <p:ph type="dt" sz="half" idx="10"/>
          </p:nvPr>
        </p:nvSpPr>
        <p:spPr/>
        <p:txBody>
          <a:bodyPr/>
          <a:lstStyle/>
          <a:p>
            <a:fld id="{C769DE0A-62F9-4874-B9A3-CEA37F8B88E1}" type="datetimeFigureOut">
              <a:rPr lang="fr-FR" smtClean="0"/>
              <a:t>19/07/2026</a:t>
            </a:fld>
            <a:endParaRPr lang="fr-FR"/>
          </a:p>
        </p:txBody>
      </p:sp>
      <p:sp>
        <p:nvSpPr>
          <p:cNvPr id="6" name="Espace réservé du pied de page 5">
            <a:extLst>
              <a:ext uri="{FF2B5EF4-FFF2-40B4-BE49-F238E27FC236}">
                <a16:creationId xmlns:a16="http://schemas.microsoft.com/office/drawing/2014/main" id="{0F5E1C33-1ACE-817E-CF69-D06439FD957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794B44C-E07B-4AED-85DD-869982841310}"/>
              </a:ext>
            </a:extLst>
          </p:cNvPr>
          <p:cNvSpPr>
            <a:spLocks noGrp="1"/>
          </p:cNvSpPr>
          <p:nvPr>
            <p:ph type="sldNum" sz="quarter" idx="12"/>
          </p:nvPr>
        </p:nvSpPr>
        <p:spPr/>
        <p:txBody>
          <a:bodyPr/>
          <a:lstStyle/>
          <a:p>
            <a:fld id="{CF34BDAD-1085-4234-BA9A-B6D80B2E94E4}" type="slidenum">
              <a:rPr lang="fr-FR" smtClean="0"/>
              <a:t>‹N°›</a:t>
            </a:fld>
            <a:endParaRPr lang="fr-FR"/>
          </a:p>
        </p:txBody>
      </p:sp>
    </p:spTree>
    <p:extLst>
      <p:ext uri="{BB962C8B-B14F-4D97-AF65-F5344CB8AC3E}">
        <p14:creationId xmlns:p14="http://schemas.microsoft.com/office/powerpoint/2010/main" val="1351836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12CFB8-3F2A-F425-884A-8ADA37A8A3A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B482379-5D00-EEBF-E870-1F6797229E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74F641E-6EAC-06EF-18E7-DD1782FAAF87}"/>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78CFCF2-0082-4A8F-2D96-CD533F1BCB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53A407B-598A-9E26-AAD8-2ECF35DCCED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8845C60-2D6B-1C70-7A3E-69F5BB60CD5B}"/>
              </a:ext>
            </a:extLst>
          </p:cNvPr>
          <p:cNvSpPr>
            <a:spLocks noGrp="1"/>
          </p:cNvSpPr>
          <p:nvPr>
            <p:ph type="dt" sz="half" idx="10"/>
          </p:nvPr>
        </p:nvSpPr>
        <p:spPr/>
        <p:txBody>
          <a:bodyPr/>
          <a:lstStyle/>
          <a:p>
            <a:fld id="{C769DE0A-62F9-4874-B9A3-CEA37F8B88E1}" type="datetimeFigureOut">
              <a:rPr lang="fr-FR" smtClean="0"/>
              <a:t>19/07/2026</a:t>
            </a:fld>
            <a:endParaRPr lang="fr-FR"/>
          </a:p>
        </p:txBody>
      </p:sp>
      <p:sp>
        <p:nvSpPr>
          <p:cNvPr id="8" name="Espace réservé du pied de page 7">
            <a:extLst>
              <a:ext uri="{FF2B5EF4-FFF2-40B4-BE49-F238E27FC236}">
                <a16:creationId xmlns:a16="http://schemas.microsoft.com/office/drawing/2014/main" id="{1187CDA3-A297-5ADB-E022-D779B2A4ECC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65C0981-8D23-1F88-3E67-C4523E7ECF99}"/>
              </a:ext>
            </a:extLst>
          </p:cNvPr>
          <p:cNvSpPr>
            <a:spLocks noGrp="1"/>
          </p:cNvSpPr>
          <p:nvPr>
            <p:ph type="sldNum" sz="quarter" idx="12"/>
          </p:nvPr>
        </p:nvSpPr>
        <p:spPr/>
        <p:txBody>
          <a:bodyPr/>
          <a:lstStyle/>
          <a:p>
            <a:fld id="{CF34BDAD-1085-4234-BA9A-B6D80B2E94E4}" type="slidenum">
              <a:rPr lang="fr-FR" smtClean="0"/>
              <a:t>‹N°›</a:t>
            </a:fld>
            <a:endParaRPr lang="fr-FR"/>
          </a:p>
        </p:txBody>
      </p:sp>
    </p:spTree>
    <p:extLst>
      <p:ext uri="{BB962C8B-B14F-4D97-AF65-F5344CB8AC3E}">
        <p14:creationId xmlns:p14="http://schemas.microsoft.com/office/powerpoint/2010/main" val="152490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0DBFF7-F9C0-53E3-978C-6F1925D68F4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C21734E-AAC9-F62A-24C5-6222BF914004}"/>
              </a:ext>
            </a:extLst>
          </p:cNvPr>
          <p:cNvSpPr>
            <a:spLocks noGrp="1"/>
          </p:cNvSpPr>
          <p:nvPr>
            <p:ph type="dt" sz="half" idx="10"/>
          </p:nvPr>
        </p:nvSpPr>
        <p:spPr/>
        <p:txBody>
          <a:bodyPr/>
          <a:lstStyle/>
          <a:p>
            <a:fld id="{C769DE0A-62F9-4874-B9A3-CEA37F8B88E1}" type="datetimeFigureOut">
              <a:rPr lang="fr-FR" smtClean="0"/>
              <a:t>19/07/2026</a:t>
            </a:fld>
            <a:endParaRPr lang="fr-FR"/>
          </a:p>
        </p:txBody>
      </p:sp>
      <p:sp>
        <p:nvSpPr>
          <p:cNvPr id="4" name="Espace réservé du pied de page 3">
            <a:extLst>
              <a:ext uri="{FF2B5EF4-FFF2-40B4-BE49-F238E27FC236}">
                <a16:creationId xmlns:a16="http://schemas.microsoft.com/office/drawing/2014/main" id="{FF30EA80-4B2B-DC4C-C281-F306F5FF590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515355B-D4A7-B7DF-9DAE-5BF279E29C01}"/>
              </a:ext>
            </a:extLst>
          </p:cNvPr>
          <p:cNvSpPr>
            <a:spLocks noGrp="1"/>
          </p:cNvSpPr>
          <p:nvPr>
            <p:ph type="sldNum" sz="quarter" idx="12"/>
          </p:nvPr>
        </p:nvSpPr>
        <p:spPr/>
        <p:txBody>
          <a:bodyPr/>
          <a:lstStyle/>
          <a:p>
            <a:fld id="{CF34BDAD-1085-4234-BA9A-B6D80B2E94E4}" type="slidenum">
              <a:rPr lang="fr-FR" smtClean="0"/>
              <a:t>‹N°›</a:t>
            </a:fld>
            <a:endParaRPr lang="fr-FR"/>
          </a:p>
        </p:txBody>
      </p:sp>
    </p:spTree>
    <p:extLst>
      <p:ext uri="{BB962C8B-B14F-4D97-AF65-F5344CB8AC3E}">
        <p14:creationId xmlns:p14="http://schemas.microsoft.com/office/powerpoint/2010/main" val="1797015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AB14303-AE37-40C0-29E6-CB3270857F97}"/>
              </a:ext>
            </a:extLst>
          </p:cNvPr>
          <p:cNvSpPr>
            <a:spLocks noGrp="1"/>
          </p:cNvSpPr>
          <p:nvPr>
            <p:ph type="dt" sz="half" idx="10"/>
          </p:nvPr>
        </p:nvSpPr>
        <p:spPr/>
        <p:txBody>
          <a:bodyPr/>
          <a:lstStyle/>
          <a:p>
            <a:fld id="{C769DE0A-62F9-4874-B9A3-CEA37F8B88E1}" type="datetimeFigureOut">
              <a:rPr lang="fr-FR" smtClean="0"/>
              <a:t>19/07/2026</a:t>
            </a:fld>
            <a:endParaRPr lang="fr-FR"/>
          </a:p>
        </p:txBody>
      </p:sp>
      <p:sp>
        <p:nvSpPr>
          <p:cNvPr id="3" name="Espace réservé du pied de page 2">
            <a:extLst>
              <a:ext uri="{FF2B5EF4-FFF2-40B4-BE49-F238E27FC236}">
                <a16:creationId xmlns:a16="http://schemas.microsoft.com/office/drawing/2014/main" id="{9F30AE77-914D-6B12-D406-7355A63C4E8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7885B035-655C-9739-6BDA-8D461084792C}"/>
              </a:ext>
            </a:extLst>
          </p:cNvPr>
          <p:cNvSpPr>
            <a:spLocks noGrp="1"/>
          </p:cNvSpPr>
          <p:nvPr>
            <p:ph type="sldNum" sz="quarter" idx="12"/>
          </p:nvPr>
        </p:nvSpPr>
        <p:spPr/>
        <p:txBody>
          <a:bodyPr/>
          <a:lstStyle/>
          <a:p>
            <a:fld id="{CF34BDAD-1085-4234-BA9A-B6D80B2E94E4}" type="slidenum">
              <a:rPr lang="fr-FR" smtClean="0"/>
              <a:t>‹N°›</a:t>
            </a:fld>
            <a:endParaRPr lang="fr-FR"/>
          </a:p>
        </p:txBody>
      </p:sp>
    </p:spTree>
    <p:extLst>
      <p:ext uri="{BB962C8B-B14F-4D97-AF65-F5344CB8AC3E}">
        <p14:creationId xmlns:p14="http://schemas.microsoft.com/office/powerpoint/2010/main" val="39719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7E6CF6-7152-3355-2984-9441909E070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27D34B0-6752-7D38-3905-1F0DF00587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EB6ED3-E38A-CB64-57C6-4ED77E5C9E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8ADAA29-7EC6-D9E5-FBC8-48A76DD2537F}"/>
              </a:ext>
            </a:extLst>
          </p:cNvPr>
          <p:cNvSpPr>
            <a:spLocks noGrp="1"/>
          </p:cNvSpPr>
          <p:nvPr>
            <p:ph type="dt" sz="half" idx="10"/>
          </p:nvPr>
        </p:nvSpPr>
        <p:spPr/>
        <p:txBody>
          <a:bodyPr/>
          <a:lstStyle/>
          <a:p>
            <a:fld id="{C769DE0A-62F9-4874-B9A3-CEA37F8B88E1}" type="datetimeFigureOut">
              <a:rPr lang="fr-FR" smtClean="0"/>
              <a:t>19/07/2026</a:t>
            </a:fld>
            <a:endParaRPr lang="fr-FR"/>
          </a:p>
        </p:txBody>
      </p:sp>
      <p:sp>
        <p:nvSpPr>
          <p:cNvPr id="6" name="Espace réservé du pied de page 5">
            <a:extLst>
              <a:ext uri="{FF2B5EF4-FFF2-40B4-BE49-F238E27FC236}">
                <a16:creationId xmlns:a16="http://schemas.microsoft.com/office/drawing/2014/main" id="{A705D99F-8D1A-C540-9513-5F0E08DF0B5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FD5BDD2-B2A0-FD09-5D88-CA8CB9EFBE45}"/>
              </a:ext>
            </a:extLst>
          </p:cNvPr>
          <p:cNvSpPr>
            <a:spLocks noGrp="1"/>
          </p:cNvSpPr>
          <p:nvPr>
            <p:ph type="sldNum" sz="quarter" idx="12"/>
          </p:nvPr>
        </p:nvSpPr>
        <p:spPr/>
        <p:txBody>
          <a:bodyPr/>
          <a:lstStyle/>
          <a:p>
            <a:fld id="{CF34BDAD-1085-4234-BA9A-B6D80B2E94E4}" type="slidenum">
              <a:rPr lang="fr-FR" smtClean="0"/>
              <a:t>‹N°›</a:t>
            </a:fld>
            <a:endParaRPr lang="fr-FR"/>
          </a:p>
        </p:txBody>
      </p:sp>
    </p:spTree>
    <p:extLst>
      <p:ext uri="{BB962C8B-B14F-4D97-AF65-F5344CB8AC3E}">
        <p14:creationId xmlns:p14="http://schemas.microsoft.com/office/powerpoint/2010/main" val="1357670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BE03C3-689C-2279-E5B1-3990086FBAA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1317EEA6-3DBF-4586-D1B0-B132B588DF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A58CF00-B8F0-7CCD-2AD0-E97637DC80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75EBBEB-DA5A-371B-32AE-2792FFBF413C}"/>
              </a:ext>
            </a:extLst>
          </p:cNvPr>
          <p:cNvSpPr>
            <a:spLocks noGrp="1"/>
          </p:cNvSpPr>
          <p:nvPr>
            <p:ph type="dt" sz="half" idx="10"/>
          </p:nvPr>
        </p:nvSpPr>
        <p:spPr/>
        <p:txBody>
          <a:bodyPr/>
          <a:lstStyle/>
          <a:p>
            <a:fld id="{C769DE0A-62F9-4874-B9A3-CEA37F8B88E1}" type="datetimeFigureOut">
              <a:rPr lang="fr-FR" smtClean="0"/>
              <a:t>19/07/2026</a:t>
            </a:fld>
            <a:endParaRPr lang="fr-FR"/>
          </a:p>
        </p:txBody>
      </p:sp>
      <p:sp>
        <p:nvSpPr>
          <p:cNvPr id="6" name="Espace réservé du pied de page 5">
            <a:extLst>
              <a:ext uri="{FF2B5EF4-FFF2-40B4-BE49-F238E27FC236}">
                <a16:creationId xmlns:a16="http://schemas.microsoft.com/office/drawing/2014/main" id="{73E4B840-5910-BC67-9DF6-A4C73266DB1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795C424-7D02-4656-7979-BC46A01B8D2A}"/>
              </a:ext>
            </a:extLst>
          </p:cNvPr>
          <p:cNvSpPr>
            <a:spLocks noGrp="1"/>
          </p:cNvSpPr>
          <p:nvPr>
            <p:ph type="sldNum" sz="quarter" idx="12"/>
          </p:nvPr>
        </p:nvSpPr>
        <p:spPr/>
        <p:txBody>
          <a:bodyPr/>
          <a:lstStyle/>
          <a:p>
            <a:fld id="{CF34BDAD-1085-4234-BA9A-B6D80B2E94E4}" type="slidenum">
              <a:rPr lang="fr-FR" smtClean="0"/>
              <a:t>‹N°›</a:t>
            </a:fld>
            <a:endParaRPr lang="fr-FR"/>
          </a:p>
        </p:txBody>
      </p:sp>
    </p:spTree>
    <p:extLst>
      <p:ext uri="{BB962C8B-B14F-4D97-AF65-F5344CB8AC3E}">
        <p14:creationId xmlns:p14="http://schemas.microsoft.com/office/powerpoint/2010/main" val="1591405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5D72CDD-E8D3-26D5-B3FF-FEA2618D20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8F1973D-7718-6B14-25D3-89643D2750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01C3D51-B16F-CF87-CCD4-FA55321D7F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69DE0A-62F9-4874-B9A3-CEA37F8B88E1}" type="datetimeFigureOut">
              <a:rPr lang="fr-FR" smtClean="0"/>
              <a:t>19/07/2026</a:t>
            </a:fld>
            <a:endParaRPr lang="fr-FR"/>
          </a:p>
        </p:txBody>
      </p:sp>
      <p:sp>
        <p:nvSpPr>
          <p:cNvPr id="5" name="Espace réservé du pied de page 4">
            <a:extLst>
              <a:ext uri="{FF2B5EF4-FFF2-40B4-BE49-F238E27FC236}">
                <a16:creationId xmlns:a16="http://schemas.microsoft.com/office/drawing/2014/main" id="{C69C6E91-08FB-8DFF-7670-C156155D1A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DA8C30D-554D-CA0A-3421-FAF3C18F20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F34BDAD-1085-4234-BA9A-B6D80B2E94E4}" type="slidenum">
              <a:rPr lang="fr-FR" smtClean="0"/>
              <a:t>‹N°›</a:t>
            </a:fld>
            <a:endParaRPr lang="fr-FR"/>
          </a:p>
        </p:txBody>
      </p:sp>
    </p:spTree>
    <p:extLst>
      <p:ext uri="{BB962C8B-B14F-4D97-AF65-F5344CB8AC3E}">
        <p14:creationId xmlns:p14="http://schemas.microsoft.com/office/powerpoint/2010/main" val="2689603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sistersring1@gmail.com" TargetMode="External"/><Relationship Id="rId2" Type="http://schemas.openxmlformats.org/officeDocument/2006/relationships/hyperlink" Target="http://www.boxinggirls.be/" TargetMode="Externa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jpeg"/><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Strip"/>
          <p:cNvSpPr/>
          <p:nvPr/>
        </p:nvSpPr>
        <p:spPr>
          <a:xfrm flipH="1">
            <a:off x="12146280" y="0"/>
            <a:ext cx="45719" cy="6858000"/>
          </a:xfrm>
          <a:prstGeom prst="rect">
            <a:avLst/>
          </a:prstGeom>
          <a:solidFill>
            <a:srgbClr val="C2185B"/>
          </a:solidFill>
          <a:ln>
            <a:noFill/>
          </a:ln>
        </p:spPr>
        <p:txBody>
          <a:bodyPr/>
          <a:lstStyle/>
          <a:p>
            <a:endParaRPr lang="fr-FR"/>
          </a:p>
        </p:txBody>
      </p:sp>
      <p:pic>
        <p:nvPicPr>
          <p:cNvPr id="11" name="Logo"/>
          <p:cNvPicPr>
            <a:picLocks noChangeAspect="1"/>
          </p:cNvPicPr>
          <p:nvPr/>
        </p:nvPicPr>
        <p:blipFill>
          <a:blip r:embed="rId3"/>
          <a:stretch>
            <a:fillRect/>
          </a:stretch>
        </p:blipFill>
        <p:spPr>
          <a:xfrm>
            <a:off x="4506931" y="450644"/>
            <a:ext cx="2923287" cy="2774301"/>
          </a:xfrm>
          <a:prstGeom prst="rect">
            <a:avLst/>
          </a:prstGeom>
        </p:spPr>
      </p:pic>
      <p:sp>
        <p:nvSpPr>
          <p:cNvPr id="2" name="Titre"/>
          <p:cNvSpPr txBox="1"/>
          <p:nvPr/>
        </p:nvSpPr>
        <p:spPr>
          <a:xfrm>
            <a:off x="1876778" y="3009782"/>
            <a:ext cx="8057071" cy="1557744"/>
          </a:xfrm>
          <a:prstGeom prst="rect">
            <a:avLst/>
          </a:prstGeom>
          <a:noFill/>
        </p:spPr>
        <p:txBody>
          <a:bodyPr wrap="square" rtlCol="0" anchor="ctr">
            <a:normAutofit/>
          </a:bodyPr>
          <a:lstStyle/>
          <a:p>
            <a:pPr marL="0" indent="0" algn="ctr">
              <a:buNone/>
            </a:pPr>
            <a:r>
              <a:rPr lang="fr-FR" sz="5400" b="1">
                <a:solidFill>
                  <a:srgbClr val="1A1A1A"/>
                </a:solidFill>
              </a:rPr>
              <a:t>Boxing Girls</a:t>
            </a:r>
          </a:p>
        </p:txBody>
      </p:sp>
      <p:sp>
        <p:nvSpPr>
          <p:cNvPr id="12" name="Accent"/>
          <p:cNvSpPr/>
          <p:nvPr/>
        </p:nvSpPr>
        <p:spPr>
          <a:xfrm>
            <a:off x="4063671" y="4291700"/>
            <a:ext cx="760000" cy="52000"/>
          </a:xfrm>
          <a:prstGeom prst="rect">
            <a:avLst/>
          </a:prstGeom>
          <a:solidFill>
            <a:srgbClr val="C2185B"/>
          </a:solidFill>
          <a:ln>
            <a:noFill/>
          </a:ln>
        </p:spPr>
        <p:txBody>
          <a:bodyPr/>
          <a:lstStyle/>
          <a:p>
            <a:endParaRPr lang="fr-FR"/>
          </a:p>
        </p:txBody>
      </p:sp>
      <p:sp>
        <p:nvSpPr>
          <p:cNvPr id="3" name="Sous"/>
          <p:cNvSpPr txBox="1"/>
          <p:nvPr/>
        </p:nvSpPr>
        <p:spPr>
          <a:xfrm>
            <a:off x="2752197" y="4650455"/>
            <a:ext cx="6600000" cy="760000"/>
          </a:xfrm>
          <a:prstGeom prst="rect">
            <a:avLst/>
          </a:prstGeom>
          <a:noFill/>
        </p:spPr>
        <p:txBody>
          <a:bodyPr wrap="square" rtlCol="0" anchor="ctr">
            <a:normAutofit/>
          </a:bodyPr>
          <a:lstStyle/>
          <a:p>
            <a:pPr algn="ctr"/>
            <a:r>
              <a:rPr lang="nl-BE" sz="2050" b="1">
                <a:solidFill>
                  <a:srgbClr val="7A2E6B"/>
                </a:solidFill>
              </a:rPr>
              <a:t>Partnerschaps- en sponsoringsdossier</a:t>
            </a:r>
            <a:endParaRPr lang="nl-BE" sz="2050" b="1" noProof="0">
              <a:solidFill>
                <a:srgbClr val="7A2E6B"/>
              </a:solidFill>
            </a:endParaRPr>
          </a:p>
        </p:txBody>
      </p:sp>
      <p:sp>
        <p:nvSpPr>
          <p:cNvPr id="13" name="Saison"/>
          <p:cNvSpPr txBox="1"/>
          <p:nvPr/>
        </p:nvSpPr>
        <p:spPr>
          <a:xfrm>
            <a:off x="2531686" y="5784083"/>
            <a:ext cx="6600000" cy="520000"/>
          </a:xfrm>
          <a:prstGeom prst="rect">
            <a:avLst/>
          </a:prstGeom>
          <a:noFill/>
        </p:spPr>
        <p:txBody>
          <a:bodyPr wrap="square" rtlCol="0" anchor="ctr">
            <a:normAutofit/>
          </a:bodyPr>
          <a:lstStyle/>
          <a:p>
            <a:pPr algn="ctr"/>
            <a:r>
              <a:rPr lang="fr-FR" sz="1350" spc="340">
                <a:solidFill>
                  <a:srgbClr val="3A3A3A"/>
                </a:solidFill>
              </a:rPr>
              <a:t>SEIZOEN 2026-2027</a:t>
            </a:r>
          </a:p>
        </p:txBody>
      </p:sp>
    </p:spTree>
    <p:extLst>
      <p:ext uri="{BB962C8B-B14F-4D97-AF65-F5344CB8AC3E}">
        <p14:creationId xmlns:p14="http://schemas.microsoft.com/office/powerpoint/2010/main" val="2633567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0000"/>
            <a:ext cx="6560000" cy="900000"/>
          </a:xfrm>
        </p:spPr>
        <p:txBody>
          <a:bodyPr>
            <a:normAutofit fontScale="90000"/>
          </a:bodyPr>
          <a:lstStyle/>
          <a:p>
            <a:r>
              <a:rPr lang="fr-FR" b="1">
                <a:solidFill>
                  <a:srgbClr val="7A2E6B"/>
                </a:solidFill>
              </a:rPr>
              <a:t>Onze </a:t>
            </a:r>
            <a:r>
              <a:rPr lang="fr-FR" b="1" err="1">
                <a:solidFill>
                  <a:srgbClr val="7A2E6B"/>
                </a:solidFill>
              </a:rPr>
              <a:t>projecten</a:t>
            </a:r>
            <a:r>
              <a:rPr lang="fr-FR" b="1">
                <a:solidFill>
                  <a:srgbClr val="7A2E6B"/>
                </a:solidFill>
              </a:rPr>
              <a:t> </a:t>
            </a:r>
            <a:r>
              <a:rPr lang="fr-FR" b="1" err="1">
                <a:solidFill>
                  <a:srgbClr val="7A2E6B"/>
                </a:solidFill>
              </a:rPr>
              <a:t>voor</a:t>
            </a:r>
            <a:r>
              <a:rPr lang="fr-FR" b="1">
                <a:solidFill>
                  <a:srgbClr val="7A2E6B"/>
                </a:solidFill>
              </a:rPr>
              <a:t> 2026-2027</a:t>
            </a:r>
          </a:p>
        </p:txBody>
      </p:sp>
      <p:sp>
        <p:nvSpPr>
          <p:cNvPr id="3" name="Espace réservé du contenu 2"/>
          <p:cNvSpPr>
            <a:spLocks noGrp="1"/>
          </p:cNvSpPr>
          <p:nvPr>
            <p:ph idx="1"/>
          </p:nvPr>
        </p:nvSpPr>
        <p:spPr>
          <a:xfrm>
            <a:off x="838200" y="1359999"/>
            <a:ext cx="6560000" cy="4155155"/>
          </a:xfrm>
        </p:spPr>
        <p:txBody>
          <a:bodyPr>
            <a:normAutofit/>
          </a:bodyPr>
          <a:lstStyle/>
          <a:p>
            <a:pPr marL="0" indent="0">
              <a:buNone/>
            </a:pPr>
            <a:endParaRPr lang="nl-NL" sz="1800"/>
          </a:p>
          <a:p>
            <a:pPr marL="0" indent="0">
              <a:buNone/>
            </a:pPr>
            <a:r>
              <a:rPr lang="nl-NL" sz="1800"/>
              <a:t>Het seizoen 2026-2027 markeert een nieuwe fase in de ontwikkeling van </a:t>
            </a:r>
            <a:r>
              <a:rPr lang="nl-NL" sz="1800" err="1"/>
              <a:t>Boxing</a:t>
            </a:r>
            <a:r>
              <a:rPr lang="nl-NL" sz="1800"/>
              <a:t> Girls.</a:t>
            </a:r>
          </a:p>
          <a:p>
            <a:pPr marL="0" indent="0">
              <a:spcBef>
                <a:spcPts val="500"/>
              </a:spcBef>
              <a:buNone/>
            </a:pPr>
            <a:r>
              <a:rPr lang="fr-FR" sz="1800" b="1"/>
              <a:t>Onze </a:t>
            </a:r>
            <a:r>
              <a:rPr lang="fr-FR" sz="1800" b="1" err="1"/>
              <a:t>doelstellingen</a:t>
            </a:r>
            <a:r>
              <a:rPr lang="fr-FR" sz="1800" b="1"/>
              <a:t> </a:t>
            </a:r>
            <a:r>
              <a:rPr lang="fr-FR" sz="1800" b="1" err="1"/>
              <a:t>zijn</a:t>
            </a:r>
            <a:r>
              <a:rPr lang="fr-FR" sz="1800" b="1"/>
              <a:t>:</a:t>
            </a:r>
          </a:p>
          <a:p>
            <a:pPr marL="0" indent="0">
              <a:spcBef>
                <a:spcPts val="500"/>
              </a:spcBef>
              <a:buNone/>
            </a:pPr>
            <a:endParaRPr lang="fr-FR" sz="1900" b="1"/>
          </a:p>
          <a:p>
            <a:pPr marL="171450" indent="-171450">
              <a:spcBef>
                <a:spcPts val="150"/>
              </a:spcBef>
              <a:buFont typeface="Arial"/>
              <a:buChar char="•"/>
            </a:pPr>
            <a:r>
              <a:rPr lang="nl-NL" sz="1900"/>
              <a:t>Het ontwikkelen van de praktijk van </a:t>
            </a:r>
            <a:r>
              <a:rPr lang="nl-NL" sz="1900" err="1"/>
              <a:t>vrouwenboksen</a:t>
            </a:r>
            <a:r>
              <a:rPr lang="nl-NL" sz="1900"/>
              <a:t>.
Verhoog het aantal leden.
Train nieuwe concurrenten.
Organiseer meer sparring en evenementen.
Ontwikkel workshops over gezondheid, voeding, preventie en welzijn.
Versterk onze sport- en institutionele partnerschappen.
Blijf sporten promoten die voor iedereen toegankelijk zijn.</a:t>
            </a:r>
            <a:endParaRPr lang="fr-FR" sz="1900"/>
          </a:p>
        </p:txBody>
      </p:sp>
      <p:sp>
        <p:nvSpPr>
          <p:cNvPr id="10" name="Bandeau tagline"/>
          <p:cNvSpPr/>
          <p:nvPr/>
        </p:nvSpPr>
        <p:spPr>
          <a:xfrm>
            <a:off x="454200" y="5598000"/>
            <a:ext cx="6560000" cy="900000"/>
          </a:xfrm>
          <a:prstGeom prst="roundRect">
            <a:avLst>
              <a:gd name="adj" fmla="val 8000"/>
            </a:avLst>
          </a:prstGeom>
          <a:solidFill>
            <a:srgbClr val="7A2E6B"/>
          </a:solidFill>
          <a:ln>
            <a:noFill/>
          </a:ln>
        </p:spPr>
        <p:txBody>
          <a:bodyPr rtlCol="0" anchor="ctr">
            <a:normAutofit/>
          </a:bodyPr>
          <a:lstStyle/>
          <a:p>
            <a:pPr algn="ctr"/>
            <a:r>
              <a:rPr lang="nl-NL" sz="1500" b="1">
                <a:solidFill>
                  <a:srgbClr val="FFFFFF"/>
                </a:solidFill>
              </a:rPr>
              <a:t>Het bouwen van een duurzaam project, erkend om zijn sportieve en sociale impact.</a:t>
            </a:r>
            <a:endParaRPr lang="fr-FR" sz="1500" b="1">
              <a:solidFill>
                <a:srgbClr val="FFFFFF"/>
              </a:solidFill>
            </a:endParaRPr>
          </a:p>
        </p:txBody>
      </p:sp>
      <p:pic>
        <p:nvPicPr>
          <p:cNvPr id="60" name="PhotoDemo"/>
          <p:cNvPicPr>
            <a:picLocks noChangeAspect="1"/>
          </p:cNvPicPr>
          <p:nvPr/>
        </p:nvPicPr>
        <p:blipFill>
          <a:blip r:embed="rId2">
            <a:extLst>
              <a:ext uri="{28A0092B-C50C-407E-A947-70E740481C1C}">
                <a14:useLocalDpi xmlns:a14="http://schemas.microsoft.com/office/drawing/2010/main" val="0"/>
              </a:ext>
            </a:extLst>
          </a:blip>
          <a:srcRect l="2195" r="2195"/>
          <a:stretch/>
        </p:blipFill>
        <p:spPr>
          <a:xfrm>
            <a:off x="7560000" y="0"/>
            <a:ext cx="4632000" cy="6858000"/>
          </a:xfrm>
          <a:prstGeom prst="rect">
            <a:avLst/>
          </a:prstGeom>
        </p:spPr>
      </p:pic>
      <p:sp>
        <p:nvSpPr>
          <p:cNvPr id="61" name="Strip"/>
          <p:cNvSpPr/>
          <p:nvPr/>
        </p:nvSpPr>
        <p:spPr>
          <a:xfrm>
            <a:off x="7524000" y="0"/>
            <a:ext cx="36000" cy="6858000"/>
          </a:xfrm>
          <a:prstGeom prst="rect">
            <a:avLst/>
          </a:prstGeom>
          <a:solidFill>
            <a:srgbClr val="C2185B"/>
          </a:solidFill>
          <a:ln>
            <a:noFill/>
          </a:ln>
        </p:spPr>
        <p:txBody>
          <a:bodyPr/>
          <a:lstStyle/>
          <a:p>
            <a:endParaRPr lang="fr-FR"/>
          </a:p>
        </p:txBody>
      </p:sp>
      <p:sp>
        <p:nvSpPr>
          <p:cNvPr id="62" name="Accent"/>
          <p:cNvSpPr/>
          <p:nvPr/>
        </p:nvSpPr>
        <p:spPr>
          <a:xfrm>
            <a:off x="838200" y="1235000"/>
            <a:ext cx="700000" cy="46000"/>
          </a:xfrm>
          <a:prstGeom prst="rect">
            <a:avLst/>
          </a:prstGeom>
          <a:solidFill>
            <a:srgbClr val="C2185B"/>
          </a:solidFill>
          <a:ln>
            <a:noFill/>
          </a:ln>
        </p:spPr>
        <p:txBody>
          <a:bodyPr/>
          <a:lstStyle/>
          <a:p>
            <a:endParaRPr lang="fr-F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0000"/>
            <a:ext cx="6560000" cy="900000"/>
          </a:xfrm>
        </p:spPr>
        <p:txBody>
          <a:bodyPr/>
          <a:lstStyle/>
          <a:p>
            <a:r>
              <a:rPr lang="fr-FR" b="1" dirty="0">
                <a:solidFill>
                  <a:srgbClr val="7A2E6B"/>
                </a:solidFill>
              </a:rPr>
              <a:t>Onze </a:t>
            </a:r>
            <a:r>
              <a:rPr lang="fr-FR" b="1" dirty="0" err="1">
                <a:solidFill>
                  <a:srgbClr val="7A2E6B"/>
                </a:solidFill>
              </a:rPr>
              <a:t>behoeften</a:t>
            </a:r>
            <a:endParaRPr lang="fr-FR" b="1" dirty="0">
              <a:solidFill>
                <a:srgbClr val="7A2E6B"/>
              </a:solidFill>
            </a:endParaRPr>
          </a:p>
        </p:txBody>
      </p:sp>
      <p:sp>
        <p:nvSpPr>
          <p:cNvPr id="3" name="Espace réservé du contenu 2"/>
          <p:cNvSpPr>
            <a:spLocks noGrp="1"/>
          </p:cNvSpPr>
          <p:nvPr>
            <p:ph idx="1"/>
          </p:nvPr>
        </p:nvSpPr>
        <p:spPr>
          <a:xfrm>
            <a:off x="510396" y="1664500"/>
            <a:ext cx="6560000" cy="3450000"/>
          </a:xfrm>
        </p:spPr>
        <p:txBody>
          <a:bodyPr>
            <a:normAutofit/>
          </a:bodyPr>
          <a:lstStyle/>
          <a:p>
            <a:pPr marL="0" indent="0">
              <a:buNone/>
            </a:pPr>
            <a:r>
              <a:rPr lang="nl-NL" sz="1800" b="1" dirty="0"/>
              <a:t>Om onze ontwikkeling voort te zetten, zoeken we partners die bereid zijn ons te ondersteunen.</a:t>
            </a:r>
            <a:endParaRPr lang="fr-FR" sz="1800" dirty="0"/>
          </a:p>
          <a:p>
            <a:pPr marL="0" indent="0">
              <a:spcBef>
                <a:spcPts val="500"/>
              </a:spcBef>
              <a:buNone/>
            </a:pPr>
            <a:r>
              <a:rPr lang="nl-NL" sz="1800" b="1" dirty="0"/>
              <a:t>De steun van onze sponsors stelt ons in staat om:</a:t>
            </a:r>
          </a:p>
          <a:p>
            <a:pPr marL="0" indent="0">
              <a:spcBef>
                <a:spcPts val="500"/>
              </a:spcBef>
              <a:buNone/>
            </a:pPr>
            <a:endParaRPr lang="fr-FR" sz="1800" b="1" dirty="0"/>
          </a:p>
          <a:p>
            <a:pPr marL="171450" indent="-171450">
              <a:spcBef>
                <a:spcPts val="150"/>
              </a:spcBef>
              <a:buFont typeface="Arial"/>
              <a:buChar char="•"/>
            </a:pPr>
            <a:r>
              <a:rPr lang="nl-NL" sz="1800" dirty="0"/>
              <a:t>financiering van sportuitrusting;</a:t>
            </a:r>
          </a:p>
          <a:p>
            <a:pPr marL="171450" indent="-171450">
              <a:spcBef>
                <a:spcPts val="150"/>
              </a:spcBef>
              <a:buFont typeface="Arial"/>
              <a:buChar char="•"/>
            </a:pPr>
            <a:r>
              <a:rPr lang="nl-NL" sz="1800" dirty="0"/>
              <a:t>solidariteitsabonnementen financieren voor meisjes uit gezinnen die financiële moeilijkheden ondervinden;
vrouwelijke boksers begeleiden in wedstrijden;
organiseert evenementen en stages;
onze preventie- en gezondheidsworkshops ontwikkelen;
de communicatie van onze vereniging verbeteren;
om sport toegankelijk te maken voor zoveel mogelijk mensen.</a:t>
            </a:r>
            <a:endParaRPr lang="fr-FR" sz="1800" dirty="0"/>
          </a:p>
        </p:txBody>
      </p:sp>
      <p:sp>
        <p:nvSpPr>
          <p:cNvPr id="10" name="Bandeau tagline"/>
          <p:cNvSpPr/>
          <p:nvPr/>
        </p:nvSpPr>
        <p:spPr>
          <a:xfrm>
            <a:off x="510396" y="5498000"/>
            <a:ext cx="6560000" cy="900000"/>
          </a:xfrm>
          <a:prstGeom prst="roundRect">
            <a:avLst>
              <a:gd name="adj" fmla="val 8000"/>
            </a:avLst>
          </a:prstGeom>
          <a:solidFill>
            <a:srgbClr val="7A2E6B"/>
          </a:solidFill>
          <a:ln>
            <a:noFill/>
          </a:ln>
        </p:spPr>
        <p:txBody>
          <a:bodyPr rtlCol="0" anchor="ctr">
            <a:normAutofit/>
          </a:bodyPr>
          <a:lstStyle/>
          <a:p>
            <a:pPr algn="ctr"/>
            <a:r>
              <a:rPr lang="nl-NL" sz="1500" b="1">
                <a:solidFill>
                  <a:srgbClr val="FFFFFF"/>
                </a:solidFill>
              </a:rPr>
              <a:t>Elke bijdrage draagt direct bij aan de ontwikkeling van onze acties.</a:t>
            </a:r>
            <a:endParaRPr lang="fr-FR" sz="1500" b="1">
              <a:solidFill>
                <a:srgbClr val="FFFFFF"/>
              </a:solidFill>
            </a:endParaRPr>
          </a:p>
        </p:txBody>
      </p:sp>
      <p:pic>
        <p:nvPicPr>
          <p:cNvPr id="60" name="PhotoDemo"/>
          <p:cNvPicPr>
            <a:picLocks noChangeAspect="1"/>
          </p:cNvPicPr>
          <p:nvPr/>
        </p:nvPicPr>
        <p:blipFill>
          <a:blip r:embed="rId2">
            <a:extLst>
              <a:ext uri="{28A0092B-C50C-407E-A947-70E740481C1C}">
                <a14:useLocalDpi xmlns:a14="http://schemas.microsoft.com/office/drawing/2010/main" val="0"/>
              </a:ext>
            </a:extLst>
          </a:blip>
          <a:srcRect l="21886" r="33160"/>
          <a:stretch>
            <a:fillRect/>
          </a:stretch>
        </p:blipFill>
        <p:spPr>
          <a:xfrm>
            <a:off x="7560000" y="0"/>
            <a:ext cx="4632000" cy="6858000"/>
          </a:xfrm>
          <a:prstGeom prst="rect">
            <a:avLst/>
          </a:prstGeom>
        </p:spPr>
      </p:pic>
      <p:sp>
        <p:nvSpPr>
          <p:cNvPr id="61" name="Strip"/>
          <p:cNvSpPr/>
          <p:nvPr/>
        </p:nvSpPr>
        <p:spPr>
          <a:xfrm>
            <a:off x="7524000" y="0"/>
            <a:ext cx="36000" cy="6858000"/>
          </a:xfrm>
          <a:prstGeom prst="rect">
            <a:avLst/>
          </a:prstGeom>
          <a:solidFill>
            <a:srgbClr val="C2185B"/>
          </a:solidFill>
          <a:ln>
            <a:noFill/>
          </a:ln>
        </p:spPr>
        <p:txBody>
          <a:bodyPr/>
          <a:lstStyle/>
          <a:p>
            <a:endParaRPr lang="fr-FR"/>
          </a:p>
        </p:txBody>
      </p:sp>
      <p:sp>
        <p:nvSpPr>
          <p:cNvPr id="62" name="Accent"/>
          <p:cNvSpPr/>
          <p:nvPr/>
        </p:nvSpPr>
        <p:spPr>
          <a:xfrm>
            <a:off x="838200" y="1235000"/>
            <a:ext cx="700000" cy="46000"/>
          </a:xfrm>
          <a:prstGeom prst="rect">
            <a:avLst/>
          </a:prstGeom>
          <a:solidFill>
            <a:srgbClr val="C2185B"/>
          </a:solidFill>
          <a:ln>
            <a:noFill/>
          </a:ln>
        </p:spPr>
        <p:txBody>
          <a:bodyPr/>
          <a:lstStyle/>
          <a:p>
            <a:endParaRPr 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6441" y="347510"/>
            <a:ext cx="6560000" cy="900000"/>
          </a:xfrm>
        </p:spPr>
        <p:txBody>
          <a:bodyPr>
            <a:normAutofit fontScale="90000"/>
          </a:bodyPr>
          <a:lstStyle/>
          <a:p>
            <a:r>
              <a:rPr lang="fr-FR" b="1" err="1">
                <a:solidFill>
                  <a:srgbClr val="7A2E6B"/>
                </a:solidFill>
              </a:rPr>
              <a:t>Waarom</a:t>
            </a:r>
            <a:r>
              <a:rPr lang="fr-FR" b="1">
                <a:solidFill>
                  <a:srgbClr val="7A2E6B"/>
                </a:solidFill>
              </a:rPr>
              <a:t> </a:t>
            </a:r>
            <a:r>
              <a:rPr lang="fr-FR" b="1" err="1">
                <a:solidFill>
                  <a:srgbClr val="7A2E6B"/>
                </a:solidFill>
              </a:rPr>
              <a:t>vertrouwen</a:t>
            </a:r>
            <a:r>
              <a:rPr lang="fr-FR" b="1">
                <a:solidFill>
                  <a:srgbClr val="7A2E6B"/>
                </a:solidFill>
              </a:rPr>
              <a:t> </a:t>
            </a:r>
            <a:r>
              <a:rPr lang="fr-FR" b="1" err="1">
                <a:solidFill>
                  <a:srgbClr val="7A2E6B"/>
                </a:solidFill>
              </a:rPr>
              <a:t>ze</a:t>
            </a:r>
            <a:r>
              <a:rPr lang="fr-FR" b="1">
                <a:solidFill>
                  <a:srgbClr val="7A2E6B"/>
                </a:solidFill>
              </a:rPr>
              <a:t> </a:t>
            </a:r>
            <a:r>
              <a:rPr lang="fr-FR" b="1" err="1">
                <a:solidFill>
                  <a:srgbClr val="7A2E6B"/>
                </a:solidFill>
              </a:rPr>
              <a:t>ons</a:t>
            </a:r>
            <a:r>
              <a:rPr lang="fr-FR" b="1">
                <a:solidFill>
                  <a:srgbClr val="7A2E6B"/>
                </a:solidFill>
              </a:rPr>
              <a:t>?</a:t>
            </a:r>
          </a:p>
        </p:txBody>
      </p:sp>
      <p:sp>
        <p:nvSpPr>
          <p:cNvPr id="3" name="Espace réservé du contenu 2"/>
          <p:cNvSpPr>
            <a:spLocks noGrp="1"/>
          </p:cNvSpPr>
          <p:nvPr>
            <p:ph idx="1"/>
          </p:nvPr>
        </p:nvSpPr>
        <p:spPr>
          <a:xfrm>
            <a:off x="786441" y="1572785"/>
            <a:ext cx="6560000" cy="560000"/>
          </a:xfrm>
        </p:spPr>
        <p:txBody>
          <a:bodyPr>
            <a:normAutofit/>
          </a:bodyPr>
          <a:lstStyle/>
          <a:p>
            <a:pPr marL="0" indent="0">
              <a:buNone/>
            </a:pPr>
            <a:r>
              <a:rPr lang="nl-NL" sz="1800" b="1"/>
              <a:t>Onze vereniging is gebaseerd op sterke waarden:</a:t>
            </a:r>
            <a:endParaRPr lang="fr-FR" sz="1400" b="1"/>
          </a:p>
        </p:txBody>
      </p:sp>
      <p:sp>
        <p:nvSpPr>
          <p:cNvPr id="10" name="Bandeau valeurs"/>
          <p:cNvSpPr/>
          <p:nvPr/>
        </p:nvSpPr>
        <p:spPr>
          <a:xfrm>
            <a:off x="786441" y="2274665"/>
            <a:ext cx="6560000" cy="900000"/>
          </a:xfrm>
          <a:prstGeom prst="roundRect">
            <a:avLst>
              <a:gd name="adj" fmla="val 6000"/>
            </a:avLst>
          </a:prstGeom>
          <a:solidFill>
            <a:srgbClr val="F5ECF3"/>
          </a:solidFill>
          <a:ln w="12700">
            <a:solidFill>
              <a:srgbClr val="7A2E6B"/>
            </a:solidFill>
          </a:ln>
        </p:spPr>
        <p:txBody>
          <a:bodyPr rtlCol="0" anchor="ctr">
            <a:normAutofit/>
          </a:bodyPr>
          <a:lstStyle/>
          <a:p>
            <a:pPr algn="ctr"/>
            <a:r>
              <a:rPr lang="fr-FR" sz="1500" b="1" err="1">
                <a:solidFill>
                  <a:srgbClr val="7A2E6B"/>
                </a:solidFill>
              </a:rPr>
              <a:t>Professionaliteit</a:t>
            </a:r>
            <a:r>
              <a:rPr lang="fr-FR" sz="1500" b="1">
                <a:solidFill>
                  <a:srgbClr val="7A2E6B"/>
                </a:solidFill>
              </a:rPr>
              <a:t> • </a:t>
            </a:r>
            <a:r>
              <a:rPr lang="fr-FR" sz="1500" b="1" err="1">
                <a:solidFill>
                  <a:srgbClr val="7A2E6B"/>
                </a:solidFill>
              </a:rPr>
              <a:t>Transparantie</a:t>
            </a:r>
            <a:r>
              <a:rPr lang="fr-FR" sz="1500" b="1">
                <a:solidFill>
                  <a:srgbClr val="7A2E6B"/>
                </a:solidFill>
              </a:rPr>
              <a:t> • Respect • </a:t>
            </a:r>
            <a:r>
              <a:rPr lang="fr-FR" sz="1500" b="1" err="1">
                <a:solidFill>
                  <a:srgbClr val="7A2E6B"/>
                </a:solidFill>
              </a:rPr>
              <a:t>Toewijding</a:t>
            </a:r>
            <a:r>
              <a:rPr lang="fr-FR" sz="1500" b="1">
                <a:solidFill>
                  <a:srgbClr val="7A2E6B"/>
                </a:solidFill>
              </a:rPr>
              <a:t> • </a:t>
            </a:r>
            <a:r>
              <a:rPr lang="fr-FR" sz="1500" b="1" err="1">
                <a:solidFill>
                  <a:srgbClr val="7A2E6B"/>
                </a:solidFill>
              </a:rPr>
              <a:t>Inclusie</a:t>
            </a:r>
            <a:r>
              <a:rPr lang="fr-FR" sz="1500" b="1">
                <a:solidFill>
                  <a:srgbClr val="7A2E6B"/>
                </a:solidFill>
              </a:rPr>
              <a:t> • </a:t>
            </a:r>
            <a:r>
              <a:rPr lang="fr-FR" sz="1500" b="1" err="1">
                <a:solidFill>
                  <a:srgbClr val="7A2E6B"/>
                </a:solidFill>
              </a:rPr>
              <a:t>Passie</a:t>
            </a:r>
            <a:endParaRPr lang="fr-FR" sz="1500" b="1">
              <a:solidFill>
                <a:srgbClr val="7A2E6B"/>
              </a:solidFill>
            </a:endParaRPr>
          </a:p>
        </p:txBody>
      </p:sp>
      <p:sp>
        <p:nvSpPr>
          <p:cNvPr id="11" name="Texte clôture"/>
          <p:cNvSpPr txBox="1"/>
          <p:nvPr/>
        </p:nvSpPr>
        <p:spPr>
          <a:xfrm>
            <a:off x="711679" y="3683336"/>
            <a:ext cx="6560000" cy="1659291"/>
          </a:xfrm>
          <a:prstGeom prst="rect">
            <a:avLst/>
          </a:prstGeom>
        </p:spPr>
        <p:txBody>
          <a:bodyPr wrap="square" rtlCol="0">
            <a:normAutofit/>
          </a:bodyPr>
          <a:lstStyle/>
          <a:p>
            <a:r>
              <a:rPr lang="nl-NL"/>
              <a:t>We bouwen elk project serieus, met respect voor onze partners en de vrouwen die we steunen.
Ons doel is om duurzame samenwerkingen te creëren, gebaseerd op vertrouwen en het delen van gemeenschappelijke waarden.</a:t>
            </a:r>
            <a:endParaRPr lang="fr-FR"/>
          </a:p>
        </p:txBody>
      </p:sp>
      <p:pic>
        <p:nvPicPr>
          <p:cNvPr id="60" name="PhotoDemo"/>
          <p:cNvPicPr>
            <a:picLocks noChangeAspect="1"/>
          </p:cNvPicPr>
          <p:nvPr/>
        </p:nvPicPr>
        <p:blipFill>
          <a:blip r:embed="rId2"/>
          <a:srcRect/>
          <a:stretch/>
        </p:blipFill>
        <p:spPr>
          <a:xfrm>
            <a:off x="7524000" y="1"/>
            <a:ext cx="4668000" cy="6858000"/>
          </a:xfrm>
          <a:prstGeom prst="rect">
            <a:avLst/>
          </a:prstGeom>
        </p:spPr>
      </p:pic>
      <p:sp>
        <p:nvSpPr>
          <p:cNvPr id="61" name="Strip"/>
          <p:cNvSpPr/>
          <p:nvPr/>
        </p:nvSpPr>
        <p:spPr>
          <a:xfrm>
            <a:off x="7524000" y="0"/>
            <a:ext cx="36000" cy="6858000"/>
          </a:xfrm>
          <a:prstGeom prst="rect">
            <a:avLst/>
          </a:prstGeom>
          <a:solidFill>
            <a:srgbClr val="C2185B"/>
          </a:solidFill>
          <a:ln>
            <a:noFill/>
          </a:ln>
        </p:spPr>
        <p:txBody>
          <a:bodyPr/>
          <a:lstStyle/>
          <a:p>
            <a:endParaRPr lang="fr-F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000000"/>
            <a:ext cx="5700000" cy="1200000"/>
          </a:xfrm>
        </p:spPr>
        <p:txBody>
          <a:bodyPr>
            <a:normAutofit fontScale="90000"/>
          </a:bodyPr>
          <a:lstStyle/>
          <a:p>
            <a:r>
              <a:rPr lang="nl-NL" b="1">
                <a:solidFill>
                  <a:srgbClr val="7A2E6B"/>
                </a:solidFill>
              </a:rPr>
              <a:t>Doe mee aan het avontuur</a:t>
            </a:r>
            <a:endParaRPr lang="fr-FR" b="1">
              <a:solidFill>
                <a:srgbClr val="7A2E6B"/>
              </a:solidFill>
            </a:endParaRPr>
          </a:p>
        </p:txBody>
      </p:sp>
      <p:sp>
        <p:nvSpPr>
          <p:cNvPr id="3" name="Espace réservé du contenu 2"/>
          <p:cNvSpPr>
            <a:spLocks noGrp="1"/>
          </p:cNvSpPr>
          <p:nvPr>
            <p:ph idx="1"/>
          </p:nvPr>
        </p:nvSpPr>
        <p:spPr>
          <a:xfrm>
            <a:off x="688675" y="2586265"/>
            <a:ext cx="5700000" cy="3200000"/>
          </a:xfrm>
        </p:spPr>
        <p:txBody>
          <a:bodyPr anchor="ctr">
            <a:normAutofit/>
          </a:bodyPr>
          <a:lstStyle/>
          <a:p>
            <a:pPr marL="0" indent="0" algn="ctr">
              <a:buNone/>
            </a:pPr>
            <a:r>
              <a:rPr lang="fr-FR" sz="1700" b="1"/>
              <a:t>Chaque partenaire qui rejoint Boxing Girls participe à une aventure humaine.</a:t>
            </a:r>
          </a:p>
          <a:p>
            <a:pPr marL="0" indent="0" algn="ctr">
              <a:buNone/>
            </a:pPr>
            <a:endParaRPr lang="fr-FR" sz="1700"/>
          </a:p>
          <a:p>
            <a:pPr marL="0" indent="0" algn="ctr">
              <a:buNone/>
            </a:pPr>
            <a:r>
              <a:rPr lang="nl-NL" sz="1700"/>
              <a:t>Uw steun stelt vrouwen en meisjes in staat sport te ontdekken, zelfvertrouwen te krijgen en hun toekomst op te bouwen in een positieve omgeving.</a:t>
            </a:r>
            <a:endParaRPr lang="fr-FR" sz="1700"/>
          </a:p>
          <a:p>
            <a:pPr marL="0" indent="0" algn="ctr">
              <a:spcBef>
                <a:spcPts val="1200"/>
              </a:spcBef>
              <a:buNone/>
            </a:pPr>
            <a:r>
              <a:rPr lang="nl-NL" sz="1900" b="1">
                <a:solidFill>
                  <a:srgbClr val="7A2E6B"/>
                </a:solidFill>
              </a:rPr>
              <a:t>Samen kunnen we een project laten groeien dat veel verder gaat dan het kader van sport.</a:t>
            </a:r>
            <a:endParaRPr lang="fr-FR" sz="1900" b="1">
              <a:solidFill>
                <a:srgbClr val="7A2E6B"/>
              </a:solidFill>
            </a:endParaRPr>
          </a:p>
        </p:txBody>
      </p:sp>
      <p:pic>
        <p:nvPicPr>
          <p:cNvPr id="60" name="PhotoDemo"/>
          <p:cNvPicPr>
            <a:picLocks noChangeAspect="1"/>
          </p:cNvPicPr>
          <p:nvPr/>
        </p:nvPicPr>
        <p:blipFill>
          <a:blip r:embed="rId2">
            <a:extLst>
              <a:ext uri="{28A0092B-C50C-407E-A947-70E740481C1C}">
                <a14:useLocalDpi xmlns:a14="http://schemas.microsoft.com/office/drawing/2010/main" val="0"/>
              </a:ext>
            </a:extLst>
          </a:blip>
          <a:srcRect/>
          <a:stretch/>
        </p:blipFill>
        <p:spPr>
          <a:xfrm>
            <a:off x="6782000" y="1"/>
            <a:ext cx="5428000" cy="6858000"/>
          </a:xfrm>
          <a:prstGeom prst="rect">
            <a:avLst/>
          </a:prstGeom>
        </p:spPr>
      </p:pic>
      <p:sp>
        <p:nvSpPr>
          <p:cNvPr id="61" name="Strip"/>
          <p:cNvSpPr/>
          <p:nvPr/>
        </p:nvSpPr>
        <p:spPr>
          <a:xfrm>
            <a:off x="6764000" y="0"/>
            <a:ext cx="36000" cy="6858000"/>
          </a:xfrm>
          <a:prstGeom prst="rect">
            <a:avLst/>
          </a:prstGeom>
          <a:solidFill>
            <a:srgbClr val="C2185B"/>
          </a:solidFill>
          <a:ln>
            <a:noFill/>
          </a:ln>
        </p:spPr>
        <p:txBody>
          <a:bodyPr/>
          <a:lstStyle/>
          <a:p>
            <a:endParaRPr lang="fr-FR"/>
          </a:p>
        </p:txBody>
      </p:sp>
      <p:sp>
        <p:nvSpPr>
          <p:cNvPr id="62" name="Accent"/>
          <p:cNvSpPr/>
          <p:nvPr/>
        </p:nvSpPr>
        <p:spPr>
          <a:xfrm>
            <a:off x="912962" y="2055456"/>
            <a:ext cx="700000" cy="46000"/>
          </a:xfrm>
          <a:prstGeom prst="rect">
            <a:avLst/>
          </a:prstGeom>
          <a:solidFill>
            <a:srgbClr val="C2185B"/>
          </a:solidFill>
          <a:ln>
            <a:noFill/>
          </a:ln>
        </p:spPr>
        <p:txBody>
          <a:bodyPr/>
          <a:lstStyle/>
          <a:p>
            <a:endParaRPr lang="fr-F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3181" y="300000"/>
            <a:ext cx="5200000" cy="900000"/>
          </a:xfrm>
        </p:spPr>
        <p:txBody>
          <a:bodyPr/>
          <a:lstStyle/>
          <a:p>
            <a:r>
              <a:rPr lang="fr-FR" b="1">
                <a:solidFill>
                  <a:srgbClr val="7A2E6B"/>
                </a:solidFill>
              </a:rPr>
              <a:t>Contact</a:t>
            </a:r>
          </a:p>
        </p:txBody>
      </p:sp>
      <p:sp>
        <p:nvSpPr>
          <p:cNvPr id="10" name="Carte contact"/>
          <p:cNvSpPr/>
          <p:nvPr/>
        </p:nvSpPr>
        <p:spPr>
          <a:xfrm>
            <a:off x="838200" y="1650000"/>
            <a:ext cx="5900000" cy="2900000"/>
          </a:xfrm>
          <a:prstGeom prst="roundRect">
            <a:avLst>
              <a:gd name="adj" fmla="val 5000"/>
            </a:avLst>
          </a:prstGeom>
          <a:solidFill>
            <a:srgbClr val="F5ECF3"/>
          </a:solidFill>
          <a:ln w="12700">
            <a:solidFill>
              <a:srgbClr val="7A2E6B"/>
            </a:solidFill>
          </a:ln>
        </p:spPr>
        <p:txBody>
          <a:bodyPr rtlCol="0" anchor="ctr">
            <a:normAutofit/>
          </a:bodyPr>
          <a:lstStyle/>
          <a:p>
            <a:pPr algn="ctr"/>
            <a:r>
              <a:rPr lang="nl-NL" sz="1900" b="1">
                <a:solidFill>
                  <a:srgbClr val="7A2E6B"/>
                </a:solidFill>
              </a:rPr>
              <a:t>Boksmeisjes – Zusters in de ring</a:t>
            </a:r>
          </a:p>
          <a:p>
            <a:pPr algn="ctr"/>
            <a:r>
              <a:rPr lang="fr-FR" sz="1500"/>
              <a:t>📍  Centre de quartier </a:t>
            </a:r>
            <a:r>
              <a:rPr lang="fr-FR" sz="1500" err="1"/>
              <a:t>Pythagoras</a:t>
            </a:r>
            <a:r>
              <a:rPr lang="fr-FR" sz="1500"/>
              <a:t> – Molenbeek</a:t>
            </a:r>
          </a:p>
          <a:p>
            <a:pPr algn="ctr"/>
            <a:r>
              <a:rPr lang="fr-FR" sz="1500"/>
              <a:t>🌐  </a:t>
            </a:r>
            <a:r>
              <a:rPr lang="fr-FR" sz="1500">
                <a:hlinkClick r:id="rId2"/>
              </a:rPr>
              <a:t>www.boxinggirls.be</a:t>
            </a:r>
            <a:endParaRPr lang="fr-FR" sz="1500"/>
          </a:p>
          <a:p>
            <a:pPr algn="ctr"/>
            <a:r>
              <a:rPr lang="fr-FR" sz="1500"/>
              <a:t>📧  </a:t>
            </a:r>
            <a:r>
              <a:rPr lang="fr-FR" sz="1500">
                <a:hlinkClick r:id="rId3"/>
              </a:rPr>
              <a:t>sistersring1@gmail.com</a:t>
            </a:r>
            <a:endParaRPr lang="fr-FR" sz="1500"/>
          </a:p>
          <a:p>
            <a:pPr algn="ctr"/>
            <a:r>
              <a:rPr lang="fr-FR" sz="1500"/>
              <a:t>📱  Sociale </a:t>
            </a:r>
            <a:r>
              <a:rPr lang="fr-FR" sz="1500" err="1"/>
              <a:t>netwerken</a:t>
            </a:r>
            <a:r>
              <a:rPr lang="fr-FR" sz="1500"/>
              <a:t>: Instagram – Facebook – LinkedIn – YouTube – </a:t>
            </a:r>
            <a:r>
              <a:rPr lang="fr-FR" sz="1500" err="1"/>
              <a:t>TikTok</a:t>
            </a:r>
            <a:endParaRPr lang="fr-FR" sz="1500"/>
          </a:p>
        </p:txBody>
      </p:sp>
      <p:pic>
        <p:nvPicPr>
          <p:cNvPr id="60" name="PhotoDemo"/>
          <p:cNvPicPr>
            <a:picLocks noChangeAspect="1"/>
          </p:cNvPicPr>
          <p:nvPr/>
        </p:nvPicPr>
        <p:blipFill>
          <a:blip r:embed="rId4">
            <a:extLst>
              <a:ext uri="{28A0092B-C50C-407E-A947-70E740481C1C}">
                <a14:useLocalDpi xmlns:a14="http://schemas.microsoft.com/office/drawing/2010/main" val="0"/>
              </a:ext>
            </a:extLst>
          </a:blip>
          <a:srcRect l="8277" r="8277"/>
          <a:stretch/>
        </p:blipFill>
        <p:spPr>
          <a:xfrm>
            <a:off x="7900000" y="0"/>
            <a:ext cx="4292000" cy="6858000"/>
          </a:xfrm>
          <a:prstGeom prst="rect">
            <a:avLst/>
          </a:prstGeom>
        </p:spPr>
      </p:pic>
      <p:sp>
        <p:nvSpPr>
          <p:cNvPr id="61" name="Strip"/>
          <p:cNvSpPr/>
          <p:nvPr/>
        </p:nvSpPr>
        <p:spPr>
          <a:xfrm>
            <a:off x="7864000" y="0"/>
            <a:ext cx="36000" cy="6858000"/>
          </a:xfrm>
          <a:prstGeom prst="rect">
            <a:avLst/>
          </a:prstGeom>
          <a:solidFill>
            <a:srgbClr val="C2185B"/>
          </a:solidFill>
          <a:ln>
            <a:noFill/>
          </a:ln>
        </p:spPr>
        <p:txBody>
          <a:bodyPr/>
          <a:lstStyle/>
          <a:p>
            <a:endParaRPr lang="fr-FR"/>
          </a:p>
        </p:txBody>
      </p:sp>
      <p:sp>
        <p:nvSpPr>
          <p:cNvPr id="62" name="Accent"/>
          <p:cNvSpPr/>
          <p:nvPr/>
        </p:nvSpPr>
        <p:spPr>
          <a:xfrm>
            <a:off x="838200" y="1235000"/>
            <a:ext cx="700000" cy="46000"/>
          </a:xfrm>
          <a:prstGeom prst="rect">
            <a:avLst/>
          </a:prstGeom>
          <a:solidFill>
            <a:srgbClr val="C2185B"/>
          </a:solidFill>
          <a:ln>
            <a:noFill/>
          </a:ln>
        </p:spPr>
        <p:txBody>
          <a:bodyPr/>
          <a:lstStyle/>
          <a:p>
            <a:endParaRPr lang="fr-FR"/>
          </a:p>
        </p:txBody>
      </p:sp>
      <p:pic>
        <p:nvPicPr>
          <p:cNvPr id="64" name="Logo"/>
          <p:cNvPicPr>
            <a:picLocks noChangeAspect="1"/>
          </p:cNvPicPr>
          <p:nvPr/>
        </p:nvPicPr>
        <p:blipFill>
          <a:blip r:embed="rId5"/>
          <a:stretch>
            <a:fillRect/>
          </a:stretch>
        </p:blipFill>
        <p:spPr>
          <a:xfrm>
            <a:off x="5971000" y="215500"/>
            <a:ext cx="1250000" cy="1250000"/>
          </a:xfrm>
          <a:prstGeom prst="rect">
            <a:avLst/>
          </a:prstGeom>
        </p:spPr>
      </p:pic>
      <p:sp>
        <p:nvSpPr>
          <p:cNvPr id="66" name="QR"/>
          <p:cNvSpPr/>
          <p:nvPr/>
        </p:nvSpPr>
        <p:spPr>
          <a:xfrm>
            <a:off x="838200" y="4800000"/>
            <a:ext cx="1500000" cy="1500000"/>
          </a:xfrm>
          <a:prstGeom prst="roundRect">
            <a:avLst>
              <a:gd name="adj" fmla="val 6000"/>
            </a:avLst>
          </a:prstGeom>
          <a:solidFill>
            <a:srgbClr val="FFFFFF"/>
          </a:solidFill>
          <a:ln w="19050">
            <a:solidFill>
              <a:srgbClr val="7A2E6B"/>
            </a:solidFill>
          </a:ln>
        </p:spPr>
        <p:txBody>
          <a:bodyPr rtlCol="0" anchor="ctr">
            <a:normAutofit/>
          </a:bodyPr>
          <a:lstStyle/>
          <a:p>
            <a:pPr marL="0" indent="0" algn="ctr">
              <a:buNone/>
            </a:pPr>
            <a:endParaRPr lang="fr-FR" sz="1050" b="1">
              <a:solidFill>
                <a:srgbClr val="3A3A3A"/>
              </a:solidFill>
            </a:endParaRPr>
          </a:p>
        </p:txBody>
      </p:sp>
      <p:sp>
        <p:nvSpPr>
          <p:cNvPr id="68" name="QRlbl"/>
          <p:cNvSpPr txBox="1"/>
          <p:nvPr/>
        </p:nvSpPr>
        <p:spPr>
          <a:xfrm>
            <a:off x="2428916" y="4734500"/>
            <a:ext cx="4400000" cy="1500000"/>
          </a:xfrm>
          <a:prstGeom prst="rect">
            <a:avLst/>
          </a:prstGeom>
          <a:noFill/>
        </p:spPr>
        <p:txBody>
          <a:bodyPr wrap="square" rtlCol="0" anchor="ctr">
            <a:normAutofit/>
          </a:bodyPr>
          <a:lstStyle/>
          <a:p>
            <a:r>
              <a:rPr lang="nl-NL" sz="1600">
                <a:solidFill>
                  <a:srgbClr val="3A3A3A"/>
                </a:solidFill>
              </a:rPr>
              <a:t>Scan deze QR-code om onze website te ontdekken en volg het </a:t>
            </a:r>
            <a:r>
              <a:rPr lang="nl-NL" sz="1600" err="1">
                <a:solidFill>
                  <a:srgbClr val="3A3A3A"/>
                </a:solidFill>
              </a:rPr>
              <a:t>Boxing</a:t>
            </a:r>
            <a:r>
              <a:rPr lang="nl-NL" sz="1600">
                <a:solidFill>
                  <a:srgbClr val="3A3A3A"/>
                </a:solidFill>
              </a:rPr>
              <a:t> Girls-nieuws.</a:t>
            </a:r>
            <a:endParaRPr lang="fr-FR" sz="1600">
              <a:solidFill>
                <a:srgbClr val="3A3A3A"/>
              </a:solidFill>
            </a:endParaRPr>
          </a:p>
        </p:txBody>
      </p:sp>
      <p:pic>
        <p:nvPicPr>
          <p:cNvPr id="6" name="Image 5">
            <a:extLst>
              <a:ext uri="{FF2B5EF4-FFF2-40B4-BE49-F238E27FC236}">
                <a16:creationId xmlns:a16="http://schemas.microsoft.com/office/drawing/2014/main" id="{CC189188-2D40-F367-2E2A-15712F89B1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0108" y="4773596"/>
            <a:ext cx="1552808" cy="155280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3181" y="2644249"/>
            <a:ext cx="5700000" cy="1200000"/>
          </a:xfrm>
        </p:spPr>
        <p:txBody>
          <a:bodyPr/>
          <a:lstStyle/>
          <a:p>
            <a:r>
              <a:rPr lang="fr-FR" b="1">
                <a:solidFill>
                  <a:srgbClr val="7A2E6B"/>
                </a:solidFill>
              </a:rPr>
              <a:t>Dank je </a:t>
            </a:r>
            <a:r>
              <a:rPr lang="fr-FR" b="1" err="1">
                <a:solidFill>
                  <a:srgbClr val="7A2E6B"/>
                </a:solidFill>
              </a:rPr>
              <a:t>wel</a:t>
            </a:r>
            <a:endParaRPr lang="fr-FR" b="1">
              <a:solidFill>
                <a:srgbClr val="7A2E6B"/>
              </a:solidFill>
            </a:endParaRPr>
          </a:p>
        </p:txBody>
      </p:sp>
      <p:sp>
        <p:nvSpPr>
          <p:cNvPr id="3" name="Espace réservé du contenu 2"/>
          <p:cNvSpPr>
            <a:spLocks noGrp="1"/>
          </p:cNvSpPr>
          <p:nvPr>
            <p:ph idx="1"/>
          </p:nvPr>
        </p:nvSpPr>
        <p:spPr>
          <a:xfrm>
            <a:off x="723181" y="3950000"/>
            <a:ext cx="5700000" cy="2300000"/>
          </a:xfrm>
        </p:spPr>
        <p:txBody>
          <a:bodyPr anchor="ctr">
            <a:normAutofit/>
          </a:bodyPr>
          <a:lstStyle/>
          <a:p>
            <a:pPr marL="0" indent="0" algn="ctr">
              <a:buNone/>
            </a:pPr>
            <a:r>
              <a:rPr lang="nl-NL" sz="1700"/>
              <a:t>Dank u voor uw interesse in ons project.
We ontmoeten u graag om een duurzame samenwerking op te bouwen, vol betekenis en waarden.</a:t>
            </a:r>
          </a:p>
          <a:p>
            <a:pPr marL="0" indent="0" algn="ctr">
              <a:buNone/>
            </a:pPr>
            <a:r>
              <a:rPr lang="nl-NL" sz="2000" b="1">
                <a:solidFill>
                  <a:srgbClr val="7A2E6B"/>
                </a:solidFill>
              </a:rPr>
              <a:t>Laten we samen het </a:t>
            </a:r>
            <a:r>
              <a:rPr lang="nl-NL" sz="2000" b="1" err="1">
                <a:solidFill>
                  <a:srgbClr val="7A2E6B"/>
                </a:solidFill>
              </a:rPr>
              <a:t>vrouwenboksen</a:t>
            </a:r>
            <a:r>
              <a:rPr lang="nl-NL" sz="2000" b="1">
                <a:solidFill>
                  <a:srgbClr val="7A2E6B"/>
                </a:solidFill>
              </a:rPr>
              <a:t> laten groeien.</a:t>
            </a:r>
            <a:endParaRPr lang="fr-FR" sz="2000" b="1">
              <a:solidFill>
                <a:srgbClr val="7A2E6B"/>
              </a:solidFill>
            </a:endParaRPr>
          </a:p>
        </p:txBody>
      </p:sp>
      <p:pic>
        <p:nvPicPr>
          <p:cNvPr id="60" name="PhotoDemo"/>
          <p:cNvPicPr>
            <a:picLocks noChangeAspect="1"/>
          </p:cNvPicPr>
          <p:nvPr/>
        </p:nvPicPr>
        <p:blipFill>
          <a:blip r:embed="rId2">
            <a:extLst>
              <a:ext uri="{28A0092B-C50C-407E-A947-70E740481C1C}">
                <a14:useLocalDpi xmlns:a14="http://schemas.microsoft.com/office/drawing/2010/main" val="0"/>
              </a:ext>
            </a:extLst>
          </a:blip>
          <a:srcRect/>
          <a:stretch/>
        </p:blipFill>
        <p:spPr>
          <a:xfrm>
            <a:off x="6764000" y="0"/>
            <a:ext cx="5428000" cy="6858000"/>
          </a:xfrm>
          <a:prstGeom prst="rect">
            <a:avLst/>
          </a:prstGeom>
        </p:spPr>
      </p:pic>
      <p:sp>
        <p:nvSpPr>
          <p:cNvPr id="61" name="Strip"/>
          <p:cNvSpPr/>
          <p:nvPr/>
        </p:nvSpPr>
        <p:spPr>
          <a:xfrm>
            <a:off x="6764000" y="0"/>
            <a:ext cx="36000" cy="6858000"/>
          </a:xfrm>
          <a:prstGeom prst="rect">
            <a:avLst/>
          </a:prstGeom>
          <a:solidFill>
            <a:srgbClr val="C2185B"/>
          </a:solidFill>
          <a:ln>
            <a:noFill/>
          </a:ln>
        </p:spPr>
        <p:txBody>
          <a:bodyPr/>
          <a:lstStyle/>
          <a:p>
            <a:endParaRPr lang="fr-FR"/>
          </a:p>
        </p:txBody>
      </p:sp>
      <p:pic>
        <p:nvPicPr>
          <p:cNvPr id="64" name="Logo"/>
          <p:cNvPicPr>
            <a:picLocks noChangeAspect="1"/>
          </p:cNvPicPr>
          <p:nvPr/>
        </p:nvPicPr>
        <p:blipFill>
          <a:blip r:embed="rId3"/>
          <a:stretch>
            <a:fillRect/>
          </a:stretch>
        </p:blipFill>
        <p:spPr>
          <a:xfrm>
            <a:off x="2260121" y="667252"/>
            <a:ext cx="2035834" cy="2035691"/>
          </a:xfrm>
          <a:prstGeom prst="rect">
            <a:avLst/>
          </a:prstGeom>
        </p:spPr>
      </p:pic>
      <p:sp>
        <p:nvSpPr>
          <p:cNvPr id="66" name="Accent"/>
          <p:cNvSpPr/>
          <p:nvPr/>
        </p:nvSpPr>
        <p:spPr>
          <a:xfrm>
            <a:off x="838200" y="3701720"/>
            <a:ext cx="700000" cy="46000"/>
          </a:xfrm>
          <a:prstGeom prst="rect">
            <a:avLst/>
          </a:prstGeom>
          <a:solidFill>
            <a:srgbClr val="C2185B"/>
          </a:solidFill>
          <a:ln>
            <a:noFill/>
          </a:ln>
        </p:spPr>
        <p:txBody>
          <a:bodyPr/>
          <a:lstStyle/>
          <a:p>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CE06F4-7C54-90CC-E43F-CDD18674EA7C}"/>
              </a:ext>
            </a:extLst>
          </p:cNvPr>
          <p:cNvSpPr>
            <a:spLocks noGrp="1"/>
          </p:cNvSpPr>
          <p:nvPr>
            <p:ph type="title"/>
          </p:nvPr>
        </p:nvSpPr>
        <p:spPr>
          <a:xfrm>
            <a:off x="838200" y="360000"/>
            <a:ext cx="6560000" cy="900000"/>
          </a:xfrm>
        </p:spPr>
        <p:txBody>
          <a:bodyPr/>
          <a:lstStyle/>
          <a:p>
            <a:r>
              <a:rPr lang="fr-FR" b="1">
                <a:solidFill>
                  <a:srgbClr val="7A2E6B"/>
                </a:solidFill>
              </a:rPr>
              <a:t>Wie </a:t>
            </a:r>
            <a:r>
              <a:rPr lang="fr-FR" b="1" err="1">
                <a:solidFill>
                  <a:srgbClr val="7A2E6B"/>
                </a:solidFill>
              </a:rPr>
              <a:t>zijn</a:t>
            </a:r>
            <a:r>
              <a:rPr lang="fr-FR" b="1">
                <a:solidFill>
                  <a:srgbClr val="7A2E6B"/>
                </a:solidFill>
              </a:rPr>
              <a:t> </a:t>
            </a:r>
            <a:r>
              <a:rPr lang="fr-FR" b="1" err="1">
                <a:solidFill>
                  <a:srgbClr val="7A2E6B"/>
                </a:solidFill>
              </a:rPr>
              <a:t>wij</a:t>
            </a:r>
            <a:r>
              <a:rPr lang="fr-FR" b="1">
                <a:solidFill>
                  <a:srgbClr val="7A2E6B"/>
                </a:solidFill>
              </a:rPr>
              <a:t>?</a:t>
            </a:r>
          </a:p>
        </p:txBody>
      </p:sp>
      <p:sp>
        <p:nvSpPr>
          <p:cNvPr id="3" name="Espace réservé du contenu 2">
            <a:extLst>
              <a:ext uri="{FF2B5EF4-FFF2-40B4-BE49-F238E27FC236}">
                <a16:creationId xmlns:a16="http://schemas.microsoft.com/office/drawing/2014/main" id="{F5F951D2-D3B9-6BBD-C30D-AFC81A352CCD}"/>
              </a:ext>
            </a:extLst>
          </p:cNvPr>
          <p:cNvSpPr>
            <a:spLocks noGrp="1"/>
          </p:cNvSpPr>
          <p:nvPr>
            <p:ph idx="1"/>
          </p:nvPr>
        </p:nvSpPr>
        <p:spPr>
          <a:xfrm>
            <a:off x="510395" y="1590036"/>
            <a:ext cx="6617739" cy="4787760"/>
          </a:xfrm>
        </p:spPr>
        <p:txBody>
          <a:bodyPr>
            <a:noAutofit/>
          </a:bodyPr>
          <a:lstStyle/>
          <a:p>
            <a:pPr marL="0" indent="0">
              <a:spcBef>
                <a:spcPts val="600"/>
              </a:spcBef>
              <a:buNone/>
            </a:pPr>
            <a:r>
              <a:rPr lang="nl-NL" sz="1800" b="1" err="1"/>
              <a:t>Boxing</a:t>
            </a:r>
            <a:r>
              <a:rPr lang="nl-NL" sz="1800" b="1"/>
              <a:t> Girls – Sisters In The Ring is een 100% vrouwelijke sportvereniging gevestigd in Brussel.
Onze missie is om boksen toegankelijk te maken voor alle vrouwen en meisjes, ongeacht leeftijd, niveau of achtergrond.</a:t>
            </a:r>
          </a:p>
          <a:p>
            <a:pPr marL="0" indent="0">
              <a:spcBef>
                <a:spcPts val="600"/>
              </a:spcBef>
              <a:buNone/>
            </a:pPr>
            <a:endParaRPr lang="fr-FR" sz="1800" b="1"/>
          </a:p>
          <a:p>
            <a:pPr marL="0" indent="0">
              <a:spcBef>
                <a:spcPts val="600"/>
              </a:spcBef>
              <a:buNone/>
            </a:pPr>
            <a:r>
              <a:rPr lang="nl-NL" sz="1800"/>
              <a:t>Naast sporttraining ontwikkelen we een echt sociaal project gebaseerd op inclusie, zelfvertrouwen, respect, solidariteit en de emancipatie van vrouwen door sport.</a:t>
            </a:r>
          </a:p>
          <a:p>
            <a:pPr marL="0" indent="0">
              <a:spcBef>
                <a:spcPts val="600"/>
              </a:spcBef>
              <a:buNone/>
            </a:pPr>
            <a:r>
              <a:rPr lang="nl-NL" sz="1800"/>
              <a:t>
Onze vereniging organiseert trainingssessies, begeleidt boksers in wedstrijden en organiseert ook preventie- en bewustwordingsacties en workshops over gezondheid, welzijn en ouderschap.</a:t>
            </a:r>
          </a:p>
          <a:p>
            <a:pPr marL="0" indent="0">
              <a:spcBef>
                <a:spcPts val="600"/>
              </a:spcBef>
              <a:buNone/>
            </a:pPr>
            <a:r>
              <a:rPr lang="nl-NL" sz="1800"/>
              <a:t>
Omdat we geloven dat boksen een geweldig hulpmiddel kan zijn voor educatie, zelfvertrouwen en sociale banden.</a:t>
            </a:r>
            <a:endParaRPr lang="fr-FR" sz="1800" i="1">
              <a:solidFill>
                <a:srgbClr val="7A2E6B"/>
              </a:solidFill>
            </a:endParaRPr>
          </a:p>
        </p:txBody>
      </p:sp>
      <p:sp>
        <p:nvSpPr>
          <p:cNvPr id="10" name="Encadré Nos valeurs"/>
          <p:cNvSpPr/>
          <p:nvPr/>
        </p:nvSpPr>
        <p:spPr>
          <a:xfrm>
            <a:off x="7513448" y="5595668"/>
            <a:ext cx="4702030" cy="1262330"/>
          </a:xfrm>
          <a:prstGeom prst="roundRect">
            <a:avLst>
              <a:gd name="adj" fmla="val 6000"/>
            </a:avLst>
          </a:prstGeom>
          <a:solidFill>
            <a:srgbClr val="F5ECF3"/>
          </a:solidFill>
          <a:ln w="12700">
            <a:solidFill>
              <a:srgbClr val="7A2E6B"/>
            </a:solidFill>
          </a:ln>
        </p:spPr>
        <p:txBody>
          <a:bodyPr rtlCol="0" anchor="ctr">
            <a:normAutofit/>
          </a:bodyPr>
          <a:lstStyle/>
          <a:p>
            <a:pPr algn="ctr"/>
            <a:r>
              <a:rPr lang="nl-NL" sz="1400" b="1">
                <a:solidFill>
                  <a:srgbClr val="7A2E6B"/>
                </a:solidFill>
              </a:rPr>
              <a:t>Onze waarden
Respect • Inclusie • Solidariteit • Zichzelf overtreffen • Gezondheid • Gelijke kansen</a:t>
            </a:r>
            <a:endParaRPr lang="fr-FR" sz="1400">
              <a:solidFill>
                <a:srgbClr val="3A3A3A"/>
              </a:solidFill>
            </a:endParaRPr>
          </a:p>
        </p:txBody>
      </p:sp>
      <p:sp>
        <p:nvSpPr>
          <p:cNvPr id="61" name="Strip"/>
          <p:cNvSpPr/>
          <p:nvPr/>
        </p:nvSpPr>
        <p:spPr>
          <a:xfrm>
            <a:off x="7524000" y="0"/>
            <a:ext cx="36000" cy="6858000"/>
          </a:xfrm>
          <a:prstGeom prst="rect">
            <a:avLst/>
          </a:prstGeom>
          <a:solidFill>
            <a:srgbClr val="C2185B"/>
          </a:solidFill>
          <a:ln>
            <a:noFill/>
          </a:ln>
        </p:spPr>
        <p:txBody>
          <a:bodyPr/>
          <a:lstStyle/>
          <a:p>
            <a:endParaRPr lang="fr-FR"/>
          </a:p>
        </p:txBody>
      </p:sp>
      <p:sp>
        <p:nvSpPr>
          <p:cNvPr id="62" name="Accent"/>
          <p:cNvSpPr/>
          <p:nvPr/>
        </p:nvSpPr>
        <p:spPr>
          <a:xfrm>
            <a:off x="838200" y="1235000"/>
            <a:ext cx="700000" cy="46000"/>
          </a:xfrm>
          <a:prstGeom prst="rect">
            <a:avLst/>
          </a:prstGeom>
          <a:solidFill>
            <a:srgbClr val="C2185B"/>
          </a:solidFill>
          <a:ln>
            <a:noFill/>
          </a:ln>
        </p:spPr>
        <p:txBody>
          <a:bodyPr/>
          <a:lstStyle/>
          <a:p>
            <a:endParaRPr lang="fr-FR"/>
          </a:p>
        </p:txBody>
      </p:sp>
      <p:pic>
        <p:nvPicPr>
          <p:cNvPr id="5" name="Image 4">
            <a:extLst>
              <a:ext uri="{FF2B5EF4-FFF2-40B4-BE49-F238E27FC236}">
                <a16:creationId xmlns:a16="http://schemas.microsoft.com/office/drawing/2014/main" id="{84169A6C-B847-2239-0FA8-2721867A3040}"/>
              </a:ext>
            </a:extLst>
          </p:cNvPr>
          <p:cNvPicPr>
            <a:picLocks noChangeAspect="1"/>
          </p:cNvPicPr>
          <p:nvPr/>
        </p:nvPicPr>
        <p:blipFill>
          <a:blip r:embed="rId2"/>
          <a:srcRect/>
          <a:stretch/>
        </p:blipFill>
        <p:spPr>
          <a:xfrm>
            <a:off x="7513448" y="0"/>
            <a:ext cx="4678552" cy="5595665"/>
          </a:xfrm>
          <a:prstGeom prst="rect">
            <a:avLst/>
          </a:prstGeom>
        </p:spPr>
      </p:pic>
    </p:spTree>
    <p:extLst>
      <p:ext uri="{BB962C8B-B14F-4D97-AF65-F5344CB8AC3E}">
        <p14:creationId xmlns:p14="http://schemas.microsoft.com/office/powerpoint/2010/main" val="4231388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F5AC0A-3601-9044-B683-1DE291659D49}"/>
              </a:ext>
            </a:extLst>
          </p:cNvPr>
          <p:cNvSpPr>
            <a:spLocks noGrp="1"/>
          </p:cNvSpPr>
          <p:nvPr>
            <p:ph type="title"/>
          </p:nvPr>
        </p:nvSpPr>
        <p:spPr>
          <a:xfrm>
            <a:off x="838200" y="360000"/>
            <a:ext cx="6560000" cy="900000"/>
          </a:xfrm>
        </p:spPr>
        <p:txBody>
          <a:bodyPr/>
          <a:lstStyle/>
          <a:p>
            <a:r>
              <a:rPr lang="fr-FR" b="1" err="1">
                <a:solidFill>
                  <a:srgbClr val="7A2E6B"/>
                </a:solidFill>
              </a:rPr>
              <a:t>Mijn</a:t>
            </a:r>
            <a:r>
              <a:rPr lang="fr-FR" b="1">
                <a:solidFill>
                  <a:srgbClr val="7A2E6B"/>
                </a:solidFill>
              </a:rPr>
              <a:t> </a:t>
            </a:r>
            <a:r>
              <a:rPr lang="fr-FR" b="1" err="1">
                <a:solidFill>
                  <a:srgbClr val="7A2E6B"/>
                </a:solidFill>
              </a:rPr>
              <a:t>achtergrond</a:t>
            </a:r>
            <a:endParaRPr lang="fr-FR" b="1">
              <a:solidFill>
                <a:srgbClr val="7A2E6B"/>
              </a:solidFill>
            </a:endParaRPr>
          </a:p>
        </p:txBody>
      </p:sp>
      <p:sp>
        <p:nvSpPr>
          <p:cNvPr id="3" name="Espace réservé du contenu 2">
            <a:extLst>
              <a:ext uri="{FF2B5EF4-FFF2-40B4-BE49-F238E27FC236}">
                <a16:creationId xmlns:a16="http://schemas.microsoft.com/office/drawing/2014/main" id="{CCC3B6AC-AB59-C63A-6C63-10DDE24F18B3}"/>
              </a:ext>
            </a:extLst>
          </p:cNvPr>
          <p:cNvSpPr>
            <a:spLocks noGrp="1"/>
          </p:cNvSpPr>
          <p:nvPr>
            <p:ph idx="1"/>
          </p:nvPr>
        </p:nvSpPr>
        <p:spPr>
          <a:xfrm>
            <a:off x="550653" y="1532528"/>
            <a:ext cx="6560000" cy="5100000"/>
          </a:xfrm>
        </p:spPr>
        <p:txBody>
          <a:bodyPr numCol="2" spcCol="457200">
            <a:normAutofit/>
          </a:bodyPr>
          <a:lstStyle/>
          <a:p>
            <a:pPr marL="0" indent="0">
              <a:spcBef>
                <a:spcPts val="400"/>
              </a:spcBef>
              <a:buNone/>
            </a:pPr>
            <a:r>
              <a:rPr lang="nl-NL" sz="1400"/>
              <a:t>In 2021 nam mijn leven een wending. Na een arbeidsongeluk en een bijzonder moeilijke periode ontdekte ik boksen. In het begin wilde ik mezelf gewoon herbouwen, vertrouwen in mezelf terugkrijgen en vooruitgaan.
Al snel werd deze discipline een echte passie. Ik begon me te bemoeien met het clubleven, om boksers te begeleiden en om alles te ontdekken wat boksen kon brengen, ver voorbij sport.
Gedreven door de wens om mijn kennis door te geven, behaalde ik mijn Boks-Initiatordiploma aan de Vlaamse Boks Liga (VBL). Sindsdien heb ik veel atleten begeleid, deelgenomen aan de organisatie van wedstrijden en bijgedragen aan de ontwikkeling van het </a:t>
            </a:r>
            <a:r>
              <a:rPr lang="nl-NL" sz="1400" err="1"/>
              <a:t>vrouwenboksen</a:t>
            </a:r>
            <a:r>
              <a:rPr lang="nl-NL" sz="1400"/>
              <a:t> op het veld.
In de loop van deze ervaring raakte ik ervan overtuigd dat vrouwen een ruimte nodig </a:t>
            </a:r>
            <a:r>
              <a:rPr lang="nl-NL" sz="1400" err="1"/>
              <a:t>haddenqui</a:t>
            </a:r>
            <a:r>
              <a:rPr lang="nl-NL" sz="1400"/>
              <a:t> leur soit </a:t>
            </a:r>
            <a:r>
              <a:rPr lang="nl-NL" sz="1400" err="1"/>
              <a:t>entièrement</a:t>
            </a:r>
            <a:r>
              <a:rPr lang="nl-NL" sz="1400"/>
              <a:t> </a:t>
            </a:r>
            <a:r>
              <a:rPr lang="nl-NL" sz="1400" err="1"/>
              <a:t>dédié</a:t>
            </a:r>
            <a:r>
              <a:rPr lang="nl-NL" sz="1400"/>
              <a:t>, </a:t>
            </a:r>
            <a:r>
              <a:rPr lang="nl-NL" sz="1400" err="1"/>
              <a:t>où</a:t>
            </a:r>
            <a:r>
              <a:rPr lang="nl-NL" sz="1400"/>
              <a:t> </a:t>
            </a:r>
            <a:r>
              <a:rPr lang="nl-NL" sz="1400" err="1"/>
              <a:t>elles</a:t>
            </a:r>
            <a:r>
              <a:rPr lang="nl-NL" sz="1400"/>
              <a:t> </a:t>
            </a:r>
            <a:r>
              <a:rPr lang="nl-NL" sz="1400" err="1"/>
              <a:t>puissent</a:t>
            </a:r>
            <a:r>
              <a:rPr lang="nl-NL" sz="1400"/>
              <a:t> </a:t>
            </a:r>
            <a:r>
              <a:rPr lang="nl-NL" sz="1400" err="1"/>
              <a:t>s’entraîner</a:t>
            </a:r>
            <a:r>
              <a:rPr lang="nl-NL" sz="1400"/>
              <a:t>, </a:t>
            </a:r>
            <a:r>
              <a:rPr lang="nl-NL" sz="1400" err="1"/>
              <a:t>progresser</a:t>
            </a:r>
            <a:r>
              <a:rPr lang="nl-NL" sz="1400"/>
              <a:t>, </a:t>
            </a:r>
            <a:r>
              <a:rPr lang="nl-NL" sz="1400" err="1"/>
              <a:t>prendre</a:t>
            </a:r>
            <a:r>
              <a:rPr lang="nl-NL" sz="1400"/>
              <a:t> </a:t>
            </a:r>
            <a:r>
              <a:rPr lang="nl-NL" sz="1400" err="1"/>
              <a:t>Krijgzelfvertrouwen</a:t>
            </a:r>
            <a:r>
              <a:rPr lang="nl-NL" sz="1400"/>
              <a:t> en word begeleid in een respectvolle en zorgzame omgeving.
Het is deze overtuiging die mij ertoe bracht </a:t>
            </a:r>
            <a:r>
              <a:rPr lang="nl-NL" sz="1400" err="1"/>
              <a:t>Boxing</a:t>
            </a:r>
            <a:r>
              <a:rPr lang="nl-NL" sz="1400"/>
              <a:t> Girls – Sisters In The Ring te maken.
Tegenwoordig gaat mijn ambitie veel verder dan sporttraining. Ik wil van </a:t>
            </a:r>
            <a:r>
              <a:rPr lang="nl-NL" sz="1400" err="1"/>
              <a:t>Boxing</a:t>
            </a:r>
            <a:r>
              <a:rPr lang="nl-NL" sz="1400"/>
              <a:t> Girls een project maken met een sociale impact, waarbij sport een instrument wordt voor zelfvertrouwen, gezondheid, inclusie en emancipatie. Door onze training, onze wedstrijden en onze toekomstige preventie- en ondersteuningsworkshops wil ik vrouwen en meisjes kansen bieden om te groeien, zichzelf te overtreffen en in hun capaciteiten te geloven.
Ik ben ervan overtuigd dat boksen een leven kan veranderen. Omdat ze begon met het veranderen van de mijne.</a:t>
            </a:r>
            <a:endParaRPr lang="fr-FR" sz="1400" i="1">
              <a:solidFill>
                <a:srgbClr val="7A2E6B"/>
              </a:solidFill>
            </a:endParaRPr>
          </a:p>
        </p:txBody>
      </p:sp>
      <p:pic>
        <p:nvPicPr>
          <p:cNvPr id="60" name="PhotoDemo"/>
          <p:cNvPicPr>
            <a:picLocks noChangeAspect="1"/>
          </p:cNvPicPr>
          <p:nvPr/>
        </p:nvPicPr>
        <p:blipFill>
          <a:blip r:embed="rId2">
            <a:extLst>
              <a:ext uri="{28A0092B-C50C-407E-A947-70E740481C1C}">
                <a14:useLocalDpi xmlns:a14="http://schemas.microsoft.com/office/drawing/2010/main" val="0"/>
              </a:ext>
            </a:extLst>
          </a:blip>
          <a:srcRect t="679" b="679"/>
          <a:stretch/>
        </p:blipFill>
        <p:spPr>
          <a:xfrm>
            <a:off x="7560000" y="0"/>
            <a:ext cx="4632000" cy="6858000"/>
          </a:xfrm>
          <a:prstGeom prst="rect">
            <a:avLst/>
          </a:prstGeom>
        </p:spPr>
      </p:pic>
      <p:sp>
        <p:nvSpPr>
          <p:cNvPr id="61" name="Strip"/>
          <p:cNvSpPr/>
          <p:nvPr/>
        </p:nvSpPr>
        <p:spPr>
          <a:xfrm>
            <a:off x="7524000" y="0"/>
            <a:ext cx="36000" cy="6858000"/>
          </a:xfrm>
          <a:prstGeom prst="rect">
            <a:avLst/>
          </a:prstGeom>
          <a:solidFill>
            <a:srgbClr val="C2185B"/>
          </a:solidFill>
          <a:ln>
            <a:noFill/>
          </a:ln>
        </p:spPr>
        <p:txBody>
          <a:bodyPr/>
          <a:lstStyle/>
          <a:p>
            <a:endParaRPr lang="fr-FR"/>
          </a:p>
        </p:txBody>
      </p:sp>
      <p:sp>
        <p:nvSpPr>
          <p:cNvPr id="62" name="Accent"/>
          <p:cNvSpPr/>
          <p:nvPr/>
        </p:nvSpPr>
        <p:spPr>
          <a:xfrm>
            <a:off x="838200" y="1235000"/>
            <a:ext cx="700000" cy="46000"/>
          </a:xfrm>
          <a:prstGeom prst="rect">
            <a:avLst/>
          </a:prstGeom>
          <a:solidFill>
            <a:srgbClr val="C2185B"/>
          </a:solidFill>
          <a:ln>
            <a:noFill/>
          </a:ln>
        </p:spPr>
        <p:txBody>
          <a:bodyPr/>
          <a:lstStyle/>
          <a:p>
            <a:endParaRPr lang="fr-FR"/>
          </a:p>
        </p:txBody>
      </p:sp>
    </p:spTree>
    <p:extLst>
      <p:ext uri="{BB962C8B-B14F-4D97-AF65-F5344CB8AC3E}">
        <p14:creationId xmlns:p14="http://schemas.microsoft.com/office/powerpoint/2010/main" val="2962855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54BD31-ED64-D87C-111D-C2CD23A95042}"/>
              </a:ext>
            </a:extLst>
          </p:cNvPr>
          <p:cNvSpPr>
            <a:spLocks noGrp="1"/>
          </p:cNvSpPr>
          <p:nvPr>
            <p:ph type="title"/>
          </p:nvPr>
        </p:nvSpPr>
        <p:spPr>
          <a:xfrm>
            <a:off x="838200" y="360000"/>
            <a:ext cx="6560000" cy="900000"/>
          </a:xfrm>
        </p:spPr>
        <p:txBody>
          <a:bodyPr/>
          <a:lstStyle/>
          <a:p>
            <a:r>
              <a:rPr lang="fr-FR" b="1" err="1">
                <a:solidFill>
                  <a:srgbClr val="7A2E6B"/>
                </a:solidFill>
              </a:rPr>
              <a:t>Waarom</a:t>
            </a:r>
            <a:r>
              <a:rPr lang="fr-FR" b="1">
                <a:solidFill>
                  <a:srgbClr val="7A2E6B"/>
                </a:solidFill>
              </a:rPr>
              <a:t> </a:t>
            </a:r>
            <a:r>
              <a:rPr lang="fr-FR" b="1" err="1">
                <a:solidFill>
                  <a:srgbClr val="7A2E6B"/>
                </a:solidFill>
              </a:rPr>
              <a:t>boksmeisjes</a:t>
            </a:r>
            <a:r>
              <a:rPr lang="fr-FR" b="1">
                <a:solidFill>
                  <a:srgbClr val="7A2E6B"/>
                </a:solidFill>
              </a:rPr>
              <a:t>?</a:t>
            </a:r>
          </a:p>
        </p:txBody>
      </p:sp>
      <p:sp>
        <p:nvSpPr>
          <p:cNvPr id="3" name="Espace réservé du contenu 2">
            <a:extLst>
              <a:ext uri="{FF2B5EF4-FFF2-40B4-BE49-F238E27FC236}">
                <a16:creationId xmlns:a16="http://schemas.microsoft.com/office/drawing/2014/main" id="{933A9D7C-BDD1-CABF-3822-1FE03CB3D7DE}"/>
              </a:ext>
            </a:extLst>
          </p:cNvPr>
          <p:cNvSpPr>
            <a:spLocks noGrp="1"/>
          </p:cNvSpPr>
          <p:nvPr>
            <p:ph idx="1"/>
          </p:nvPr>
        </p:nvSpPr>
        <p:spPr>
          <a:xfrm>
            <a:off x="296561" y="1413007"/>
            <a:ext cx="11813061" cy="4324699"/>
          </a:xfrm>
        </p:spPr>
        <p:txBody>
          <a:bodyPr>
            <a:noAutofit/>
          </a:bodyPr>
          <a:lstStyle/>
          <a:p>
            <a:pPr marL="0" indent="0">
              <a:spcBef>
                <a:spcPts val="400"/>
              </a:spcBef>
              <a:buNone/>
            </a:pPr>
            <a:r>
              <a:rPr lang="nl-NL" sz="1800" b="1"/>
              <a:t>Het creëren van </a:t>
            </a:r>
            <a:r>
              <a:rPr lang="nl-NL" sz="1800" b="1" err="1"/>
              <a:t>Boxing</a:t>
            </a:r>
            <a:r>
              <a:rPr lang="nl-NL" sz="1800" b="1"/>
              <a:t> Girls was niet alleen een sportproject. 
Het was duidelijk.</a:t>
            </a:r>
          </a:p>
          <a:p>
            <a:pPr marL="0" indent="0">
              <a:spcBef>
                <a:spcPts val="400"/>
              </a:spcBef>
              <a:buNone/>
            </a:pPr>
            <a:endParaRPr lang="fr-FR" sz="1800" b="1"/>
          </a:p>
          <a:p>
            <a:pPr marL="0" indent="0">
              <a:spcBef>
                <a:spcPts val="400"/>
              </a:spcBef>
              <a:buNone/>
            </a:pPr>
            <a:r>
              <a:rPr lang="nl-NL" sz="1800"/>
              <a:t>Gedurende mijn carrière heb ik veel vrouwen ontmoet die wilden boksen, maar die niet durfden de deur van een club binnen te lopen. Sommigen misten zelfvertrouwen, anderen zochten gewoon een omgeving waar ze zich gerespecteerd, gehoord en gesteund voelden.
Toen begreep ik dat ik veel meer moest creëren dan alleen een boksclub.</a:t>
            </a:r>
          </a:p>
          <a:p>
            <a:pPr marL="0" indent="0">
              <a:spcBef>
                <a:spcPts val="400"/>
              </a:spcBef>
              <a:buNone/>
            </a:pPr>
            <a:endParaRPr lang="nl-NL" sz="1800"/>
          </a:p>
          <a:p>
            <a:pPr marL="0" indent="0">
              <a:spcBef>
                <a:spcPts val="400"/>
              </a:spcBef>
              <a:buNone/>
            </a:pPr>
            <a:r>
              <a:rPr lang="nl-NL" sz="1800"/>
              <a:t>Ik wilde een plek bouwen waar elke vrouw, ongeacht haar leeftijd, niveau of geschiedenis, haar kracht kan ontdekken, in haar eigen tempo kan groeien en kan evolueren in een zorgzame omgeving.
Tegenwoordig is </a:t>
            </a:r>
            <a:r>
              <a:rPr lang="nl-NL" sz="1800" err="1"/>
              <a:t>Boxing</a:t>
            </a:r>
            <a:r>
              <a:rPr lang="nl-NL" sz="1800"/>
              <a:t> Girls – Sisters In The Ring een project dat sport, menselijke steun en sociale betrokkenheid combineert. Onze ambitie is om het boksen van vrouwen te promoten en concrete acties te ontwikkelen op het gebied van gezondheid, preventie, welzijn en inclusie.</a:t>
            </a:r>
          </a:p>
          <a:p>
            <a:pPr marL="0" indent="0">
              <a:spcBef>
                <a:spcPts val="400"/>
              </a:spcBef>
              <a:buNone/>
            </a:pPr>
            <a:endParaRPr lang="fr-FR" sz="1800"/>
          </a:p>
          <a:p>
            <a:pPr marL="0" indent="0">
              <a:spcBef>
                <a:spcPts val="400"/>
              </a:spcBef>
              <a:buNone/>
            </a:pPr>
            <a:r>
              <a:rPr lang="nl-NL" sz="1800" b="1"/>
              <a:t>Omdat we ervan overtuigd zijn dat we door een vrouw vertrouwen te geven, ook haar familie, haar gevolg en haar plaats in de samenleving versterken.</a:t>
            </a:r>
            <a:endParaRPr lang="fr-FR" sz="1800" b="1"/>
          </a:p>
        </p:txBody>
      </p:sp>
      <p:sp>
        <p:nvSpPr>
          <p:cNvPr id="10" name="Encadré Citation"/>
          <p:cNvSpPr/>
          <p:nvPr/>
        </p:nvSpPr>
        <p:spPr>
          <a:xfrm>
            <a:off x="963262" y="5950674"/>
            <a:ext cx="10479658" cy="779910"/>
          </a:xfrm>
          <a:prstGeom prst="roundRect">
            <a:avLst>
              <a:gd name="adj" fmla="val 6000"/>
            </a:avLst>
          </a:prstGeom>
          <a:solidFill>
            <a:srgbClr val="F5ECF3"/>
          </a:solidFill>
          <a:ln w="12700">
            <a:solidFill>
              <a:srgbClr val="7A2E6B"/>
            </a:solidFill>
          </a:ln>
        </p:spPr>
        <p:txBody>
          <a:bodyPr rtlCol="0" anchor="ctr">
            <a:normAutofit/>
          </a:bodyPr>
          <a:lstStyle/>
          <a:p>
            <a:pPr algn="ctr"/>
            <a:r>
              <a:rPr lang="nl-NL" sz="1400" b="1">
                <a:solidFill>
                  <a:srgbClr val="7A2E6B"/>
                </a:solidFill>
              </a:rPr>
              <a:t>Citaat
"Boksen is ons gereedschap. Vrouwen zijn onze prioriteit.</a:t>
            </a:r>
            <a:r>
              <a:rPr lang="fr-FR" sz="2000" i="1">
                <a:solidFill>
                  <a:srgbClr val="7A2E6B"/>
                </a:solidFill>
              </a:rPr>
              <a:t>»</a:t>
            </a:r>
          </a:p>
        </p:txBody>
      </p:sp>
      <p:sp>
        <p:nvSpPr>
          <p:cNvPr id="62" name="Accent"/>
          <p:cNvSpPr/>
          <p:nvPr/>
        </p:nvSpPr>
        <p:spPr>
          <a:xfrm>
            <a:off x="838200" y="1235000"/>
            <a:ext cx="700000" cy="46000"/>
          </a:xfrm>
          <a:prstGeom prst="rect">
            <a:avLst/>
          </a:prstGeom>
          <a:solidFill>
            <a:srgbClr val="C2185B"/>
          </a:solidFill>
          <a:ln>
            <a:noFill/>
          </a:ln>
        </p:spPr>
        <p:txBody>
          <a:bodyPr/>
          <a:lstStyle/>
          <a:p>
            <a:endParaRPr lang="fr-FR"/>
          </a:p>
        </p:txBody>
      </p:sp>
    </p:spTree>
    <p:extLst>
      <p:ext uri="{BB962C8B-B14F-4D97-AF65-F5344CB8AC3E}">
        <p14:creationId xmlns:p14="http://schemas.microsoft.com/office/powerpoint/2010/main" val="474886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76C4AD-9020-8EEF-A77E-CBA177E6A6BE}"/>
              </a:ext>
            </a:extLst>
          </p:cNvPr>
          <p:cNvSpPr>
            <a:spLocks noGrp="1"/>
          </p:cNvSpPr>
          <p:nvPr>
            <p:ph type="title"/>
          </p:nvPr>
        </p:nvSpPr>
        <p:spPr>
          <a:xfrm>
            <a:off x="838200" y="360000"/>
            <a:ext cx="6560000" cy="900000"/>
          </a:xfrm>
        </p:spPr>
        <p:txBody>
          <a:bodyPr/>
          <a:lstStyle/>
          <a:p>
            <a:r>
              <a:rPr lang="fr-FR" b="1">
                <a:solidFill>
                  <a:srgbClr val="7A2E6B"/>
                </a:solidFill>
              </a:rPr>
              <a:t>Onze </a:t>
            </a:r>
            <a:r>
              <a:rPr lang="fr-FR" b="1" err="1">
                <a:solidFill>
                  <a:srgbClr val="7A2E6B"/>
                </a:solidFill>
              </a:rPr>
              <a:t>visie</a:t>
            </a:r>
            <a:endParaRPr lang="fr-FR" b="1">
              <a:solidFill>
                <a:srgbClr val="7A2E6B"/>
              </a:solidFill>
            </a:endParaRPr>
          </a:p>
        </p:txBody>
      </p:sp>
      <p:sp>
        <p:nvSpPr>
          <p:cNvPr id="3" name="Espace réservé du contenu 2">
            <a:extLst>
              <a:ext uri="{FF2B5EF4-FFF2-40B4-BE49-F238E27FC236}">
                <a16:creationId xmlns:a16="http://schemas.microsoft.com/office/drawing/2014/main" id="{6D5D53B9-2B5A-F96F-D695-2982CE157A8F}"/>
              </a:ext>
            </a:extLst>
          </p:cNvPr>
          <p:cNvSpPr>
            <a:spLocks noGrp="1"/>
          </p:cNvSpPr>
          <p:nvPr>
            <p:ph idx="1"/>
          </p:nvPr>
        </p:nvSpPr>
        <p:spPr>
          <a:xfrm>
            <a:off x="459726" y="1655785"/>
            <a:ext cx="6560000" cy="5046000"/>
          </a:xfrm>
        </p:spPr>
        <p:txBody>
          <a:bodyPr>
            <a:normAutofit/>
          </a:bodyPr>
          <a:lstStyle/>
          <a:p>
            <a:pPr marL="0" indent="0">
              <a:spcBef>
                <a:spcPts val="400"/>
              </a:spcBef>
              <a:buNone/>
            </a:pPr>
            <a:r>
              <a:rPr lang="nl-NL" sz="1800"/>
              <a:t>Ik droom van een wereld waarin elke vrouw en elk meisje sport kan spelen in een omgeving waar ze zich gerespecteerd, gesteund en aangemoedigd voelt.
Met </a:t>
            </a:r>
            <a:r>
              <a:rPr lang="nl-NL" sz="1800" err="1"/>
              <a:t>Boxing</a:t>
            </a:r>
            <a:r>
              <a:rPr lang="nl-NL" sz="1800"/>
              <a:t> Girls – Sisters In The Ring wil ik laten zien dat boksen veel meer is dan alleen een vechtsport. Het is een hulpmiddel waarmee je zelfvertrouwen, respect, discipline en het overtreffen van jezelf kunt ontwikkelen.
Onze visie is om een sterke en ondersteunende gemeenschap te bouwen, waar elke vrouw haar plek vindt, ongeacht leeftijd, niveau of achtergrond.
Naast training willen we projecten ontwikkelen die voldoen aan de behoeften van vrouwen: gezondheidsworkshops, voeding, preventie, ondersteuning van moeders, welzijn en bewustwording.
Onze ambitie is om van </a:t>
            </a:r>
            <a:r>
              <a:rPr lang="nl-NL" sz="1800" err="1"/>
              <a:t>Boxing</a:t>
            </a:r>
            <a:r>
              <a:rPr lang="nl-NL" sz="1800"/>
              <a:t> Girls een erkende speler te maken in de promotie van </a:t>
            </a:r>
            <a:r>
              <a:rPr lang="nl-NL" sz="1800" err="1"/>
              <a:t>vrouwenboksen</a:t>
            </a:r>
            <a:r>
              <a:rPr lang="nl-NL" sz="1800"/>
              <a:t> en sociale inclusie in België.
Omdat we geloven dat we door te investeren in vrouwen bijdragen aan een sterkere, meer verenigde en gelijkere samenleving.</a:t>
            </a:r>
            <a:endParaRPr lang="fr-FR" sz="1300"/>
          </a:p>
        </p:txBody>
      </p:sp>
      <p:sp>
        <p:nvSpPr>
          <p:cNvPr id="10" name="Encadré Citation"/>
          <p:cNvSpPr/>
          <p:nvPr/>
        </p:nvSpPr>
        <p:spPr>
          <a:xfrm>
            <a:off x="7560000" y="5181600"/>
            <a:ext cx="4632000" cy="1676400"/>
          </a:xfrm>
          <a:prstGeom prst="roundRect">
            <a:avLst>
              <a:gd name="adj" fmla="val 6000"/>
            </a:avLst>
          </a:prstGeom>
          <a:solidFill>
            <a:srgbClr val="F5ECF3"/>
          </a:solidFill>
          <a:ln w="12700">
            <a:solidFill>
              <a:srgbClr val="7A2E6B"/>
            </a:solidFill>
          </a:ln>
        </p:spPr>
        <p:txBody>
          <a:bodyPr rtlCol="0" anchor="ctr">
            <a:normAutofit/>
          </a:bodyPr>
          <a:lstStyle/>
          <a:p>
            <a:pPr algn="ctr"/>
            <a:r>
              <a:rPr lang="nl-NL" sz="1400" b="1">
                <a:solidFill>
                  <a:srgbClr val="7A2E6B"/>
                </a:solidFill>
              </a:rPr>
              <a:t> Citaat
"Onze visie stopt niet bij de ring. We willen een blijvende impact maken in het leven van vrouwen."</a:t>
            </a:r>
            <a:endParaRPr lang="fr-FR" sz="2000" i="1">
              <a:solidFill>
                <a:srgbClr val="7A2E6B"/>
              </a:solidFill>
            </a:endParaRPr>
          </a:p>
        </p:txBody>
      </p:sp>
      <p:sp>
        <p:nvSpPr>
          <p:cNvPr id="61" name="Strip"/>
          <p:cNvSpPr/>
          <p:nvPr/>
        </p:nvSpPr>
        <p:spPr>
          <a:xfrm>
            <a:off x="7524000" y="0"/>
            <a:ext cx="36000" cy="6858000"/>
          </a:xfrm>
          <a:prstGeom prst="rect">
            <a:avLst/>
          </a:prstGeom>
          <a:solidFill>
            <a:srgbClr val="C2185B"/>
          </a:solidFill>
          <a:ln>
            <a:noFill/>
          </a:ln>
        </p:spPr>
        <p:txBody>
          <a:bodyPr/>
          <a:lstStyle/>
          <a:p>
            <a:endParaRPr lang="fr-FR"/>
          </a:p>
        </p:txBody>
      </p:sp>
      <p:sp>
        <p:nvSpPr>
          <p:cNvPr id="62" name="Accent"/>
          <p:cNvSpPr/>
          <p:nvPr/>
        </p:nvSpPr>
        <p:spPr>
          <a:xfrm>
            <a:off x="838200" y="1235000"/>
            <a:ext cx="700000" cy="46000"/>
          </a:xfrm>
          <a:prstGeom prst="rect">
            <a:avLst/>
          </a:prstGeom>
          <a:solidFill>
            <a:srgbClr val="C2185B"/>
          </a:solidFill>
          <a:ln>
            <a:noFill/>
          </a:ln>
        </p:spPr>
        <p:txBody>
          <a:bodyPr/>
          <a:lstStyle/>
          <a:p>
            <a:endParaRPr lang="fr-FR"/>
          </a:p>
        </p:txBody>
      </p:sp>
      <p:pic>
        <p:nvPicPr>
          <p:cNvPr id="5" name="Image 4">
            <a:extLst>
              <a:ext uri="{FF2B5EF4-FFF2-40B4-BE49-F238E27FC236}">
                <a16:creationId xmlns:a16="http://schemas.microsoft.com/office/drawing/2014/main" id="{07751787-1748-3301-8DF6-31E1A306FFBB}"/>
              </a:ext>
            </a:extLst>
          </p:cNvPr>
          <p:cNvPicPr>
            <a:picLocks noChangeAspect="1"/>
          </p:cNvPicPr>
          <p:nvPr/>
        </p:nvPicPr>
        <p:blipFill rotWithShape="1">
          <a:blip r:embed="rId2"/>
          <a:srcRect l="19987" r="19987"/>
          <a:stretch/>
        </p:blipFill>
        <p:spPr>
          <a:xfrm>
            <a:off x="7540930" y="0"/>
            <a:ext cx="4670141" cy="5181600"/>
          </a:xfrm>
          <a:prstGeom prst="rect">
            <a:avLst/>
          </a:prstGeom>
        </p:spPr>
      </p:pic>
    </p:spTree>
    <p:extLst>
      <p:ext uri="{BB962C8B-B14F-4D97-AF65-F5344CB8AC3E}">
        <p14:creationId xmlns:p14="http://schemas.microsoft.com/office/powerpoint/2010/main" val="7792234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59D01B-B678-8CF7-C065-272AE203066C}"/>
              </a:ext>
            </a:extLst>
          </p:cNvPr>
          <p:cNvSpPr>
            <a:spLocks noGrp="1"/>
          </p:cNvSpPr>
          <p:nvPr>
            <p:ph type="title"/>
          </p:nvPr>
        </p:nvSpPr>
        <p:spPr>
          <a:xfrm>
            <a:off x="698200" y="248735"/>
            <a:ext cx="7600000" cy="900000"/>
          </a:xfrm>
        </p:spPr>
        <p:txBody>
          <a:bodyPr/>
          <a:lstStyle/>
          <a:p>
            <a:r>
              <a:rPr lang="fr-FR" b="1">
                <a:solidFill>
                  <a:srgbClr val="7A2E6B"/>
                </a:solidFill>
              </a:rPr>
              <a:t>Onze </a:t>
            </a:r>
            <a:r>
              <a:rPr lang="fr-FR" b="1" err="1">
                <a:solidFill>
                  <a:srgbClr val="7A2E6B"/>
                </a:solidFill>
              </a:rPr>
              <a:t>acties</a:t>
            </a:r>
            <a:endParaRPr lang="fr-FR" b="1">
              <a:solidFill>
                <a:srgbClr val="7A2E6B"/>
              </a:solidFill>
            </a:endParaRPr>
          </a:p>
        </p:txBody>
      </p:sp>
      <p:sp>
        <p:nvSpPr>
          <p:cNvPr id="3" name="Espace réservé du contenu 2">
            <a:extLst>
              <a:ext uri="{FF2B5EF4-FFF2-40B4-BE49-F238E27FC236}">
                <a16:creationId xmlns:a16="http://schemas.microsoft.com/office/drawing/2014/main" id="{3541E905-79AB-A325-F373-B9AC5FE5EA1B}"/>
              </a:ext>
            </a:extLst>
          </p:cNvPr>
          <p:cNvSpPr>
            <a:spLocks noGrp="1"/>
          </p:cNvSpPr>
          <p:nvPr>
            <p:ph idx="1"/>
          </p:nvPr>
        </p:nvSpPr>
        <p:spPr>
          <a:xfrm>
            <a:off x="680000" y="1319999"/>
            <a:ext cx="7600000" cy="728735"/>
          </a:xfrm>
        </p:spPr>
        <p:txBody>
          <a:bodyPr>
            <a:noAutofit/>
          </a:bodyPr>
          <a:lstStyle/>
          <a:p>
            <a:pPr marL="0" indent="0">
              <a:buNone/>
            </a:pPr>
            <a:r>
              <a:rPr lang="nl-NL" sz="1600" b="1"/>
              <a:t>Bij </a:t>
            </a:r>
            <a:r>
              <a:rPr lang="nl-NL" sz="1600" b="1" err="1"/>
              <a:t>Boxing</a:t>
            </a:r>
            <a:r>
              <a:rPr lang="nl-NL" sz="1600" b="1"/>
              <a:t> Girls – Sisters In The Ring is elke activiteit ontworpen om vrouwen en meisjes te laten groeien, bloeien en zelfvertrouwen te krijgen.</a:t>
            </a:r>
            <a:endParaRPr lang="fr-FR" sz="1600" b="1"/>
          </a:p>
        </p:txBody>
      </p:sp>
      <p:sp>
        <p:nvSpPr>
          <p:cNvPr id="10" name="Colonne actions gauche"/>
          <p:cNvSpPr txBox="1"/>
          <p:nvPr/>
        </p:nvSpPr>
        <p:spPr>
          <a:xfrm>
            <a:off x="680000" y="2060000"/>
            <a:ext cx="3660000" cy="4000000"/>
          </a:xfrm>
          <a:prstGeom prst="rect">
            <a:avLst/>
          </a:prstGeom>
        </p:spPr>
        <p:txBody>
          <a:bodyPr wrap="square" rtlCol="0">
            <a:noAutofit/>
          </a:bodyPr>
          <a:lstStyle/>
          <a:p>
            <a:r>
              <a:rPr lang="nl-NL" sz="1400" b="1" err="1">
                <a:solidFill>
                  <a:srgbClr val="7A2E6B"/>
                </a:solidFill>
              </a:rPr>
              <a:t>Workouts</a:t>
            </a:r>
            <a:r>
              <a:rPr lang="nl-NL" sz="1400" b="1">
                <a:solidFill>
                  <a:srgbClr val="7A2E6B"/>
                </a:solidFill>
              </a:rPr>
              <a:t>
</a:t>
            </a:r>
            <a:r>
              <a:rPr lang="nl-NL" sz="1200" b="1"/>
              <a:t>We bieden trainingen die zijn aangepast aan alle niveaus, van ontspanning tot competitie, in een 100% vrouwelijke omgeving waar iedereen zich in zijn eigen tempo ontwikkelt</a:t>
            </a:r>
            <a:r>
              <a:rPr lang="nl-NL" sz="1400" b="1"/>
              <a:t>.</a:t>
            </a:r>
          </a:p>
          <a:p>
            <a:r>
              <a:rPr lang="nl-NL" sz="1400" b="1">
                <a:solidFill>
                  <a:srgbClr val="7A2E6B"/>
                </a:solidFill>
              </a:rPr>
              <a:t>
  Ondersteuning van de competitie
</a:t>
            </a:r>
            <a:r>
              <a:rPr lang="nl-NL" sz="1200" b="1"/>
              <a:t>We bereiden boksers voor en ondersteunen ze die willen beginnen met wedstrijden, met een sportieve en menselijke opvolging gedurende hun carrière.</a:t>
            </a:r>
          </a:p>
          <a:p>
            <a:r>
              <a:rPr lang="nl-NL" sz="1400" b="1">
                <a:solidFill>
                  <a:srgbClr val="7A2E6B"/>
                </a:solidFill>
              </a:rPr>
              <a:t>
  Sparring en sportevenementen
</a:t>
            </a:r>
            <a:r>
              <a:rPr lang="nl-NL" sz="1200" b="1"/>
              <a:t>We organiseren regelmatig </a:t>
            </a:r>
            <a:r>
              <a:rPr lang="nl-NL" sz="1200" b="1" err="1"/>
              <a:t>sparringssessies</a:t>
            </a:r>
            <a:r>
              <a:rPr lang="nl-NL" sz="1200" b="1"/>
              <a:t> en uitwisselingen met andere clubs om vooruitgang, het delen van ervaringen en het openen van nieuwe horizonten te bevorderen.</a:t>
            </a:r>
            <a:endParaRPr lang="fr-FR" sz="1200"/>
          </a:p>
        </p:txBody>
      </p:sp>
      <p:sp>
        <p:nvSpPr>
          <p:cNvPr id="11" name="Colonne actions droite"/>
          <p:cNvSpPr txBox="1"/>
          <p:nvPr/>
        </p:nvSpPr>
        <p:spPr>
          <a:xfrm>
            <a:off x="4638200" y="2051265"/>
            <a:ext cx="3660000" cy="4000000"/>
          </a:xfrm>
          <a:prstGeom prst="rect">
            <a:avLst/>
          </a:prstGeom>
        </p:spPr>
        <p:txBody>
          <a:bodyPr wrap="square" rtlCol="0">
            <a:normAutofit/>
          </a:bodyPr>
          <a:lstStyle/>
          <a:p>
            <a:r>
              <a:rPr lang="nl-NL" sz="1400" b="1">
                <a:solidFill>
                  <a:srgbClr val="7A2E6B"/>
                </a:solidFill>
              </a:rPr>
              <a:t>Gezondheid en welzijn
</a:t>
            </a:r>
            <a:r>
              <a:rPr lang="nl-NL" sz="1200" b="1"/>
              <a:t>Sport is een geweldig hulpmiddel voor preventie. We ontwikkelen acties die een gezonde levensstijl, lichamelijk en mentaal welzijn bevorderen, evenals zelfvertrouwen.</a:t>
            </a:r>
          </a:p>
          <a:p>
            <a:endParaRPr lang="nl-NL" sz="1200" b="1">
              <a:solidFill>
                <a:srgbClr val="7A2E6B"/>
              </a:solidFill>
            </a:endParaRPr>
          </a:p>
          <a:p>
            <a:endParaRPr lang="nl-NL" sz="1200" b="1">
              <a:solidFill>
                <a:srgbClr val="7A2E6B"/>
              </a:solidFill>
            </a:endParaRPr>
          </a:p>
          <a:p>
            <a:r>
              <a:rPr lang="nl-NL" sz="1400" b="1">
                <a:solidFill>
                  <a:srgbClr val="7A2E6B"/>
                </a:solidFill>
              </a:rPr>
              <a:t>
  Werkplaatsen en sociale projecten
</a:t>
            </a:r>
            <a:r>
              <a:rPr lang="nl-NL" sz="1200" b="1"/>
              <a:t>Vanaf dit seizoen zullen we maandelijkse workshops ontwikkelen rond belangrijke thema's zoals:
vrouwengezondheid; voeding; ouderschap;
preventie; welzijn;
Ondersteuning en begeleiding voor gezinnen.
Deze workshops worden geleid met partners en gespecialiseerde sprekers om de deelnemers concrete en nuttige informatie te bieden.</a:t>
            </a:r>
            <a:endParaRPr lang="fr-FR" sz="1200"/>
          </a:p>
        </p:txBody>
      </p:sp>
      <p:sp>
        <p:nvSpPr>
          <p:cNvPr id="12" name="Bandeau Notre engagement"/>
          <p:cNvSpPr/>
          <p:nvPr/>
        </p:nvSpPr>
        <p:spPr>
          <a:xfrm>
            <a:off x="838200" y="6120000"/>
            <a:ext cx="10515600" cy="600000"/>
          </a:xfrm>
          <a:prstGeom prst="roundRect">
            <a:avLst>
              <a:gd name="adj" fmla="val 8000"/>
            </a:avLst>
          </a:prstGeom>
          <a:solidFill>
            <a:srgbClr val="7A2E6B"/>
          </a:solidFill>
          <a:ln>
            <a:noFill/>
          </a:ln>
        </p:spPr>
        <p:txBody>
          <a:bodyPr rtlCol="0" anchor="ctr">
            <a:normAutofit/>
          </a:bodyPr>
          <a:lstStyle/>
          <a:p>
            <a:pPr algn="ctr"/>
            <a:r>
              <a:rPr lang="nl-NL" sz="1300" b="1">
                <a:solidFill>
                  <a:srgbClr val="FFFFFF"/>
                </a:solidFill>
              </a:rPr>
              <a:t>Onze inzet — om van </a:t>
            </a:r>
            <a:r>
              <a:rPr lang="nl-NL" sz="1300" b="1" err="1">
                <a:solidFill>
                  <a:srgbClr val="FFFFFF"/>
                </a:solidFill>
              </a:rPr>
              <a:t>Boxing</a:t>
            </a:r>
            <a:r>
              <a:rPr lang="nl-NL" sz="1300" b="1">
                <a:solidFill>
                  <a:srgbClr val="FFFFFF"/>
                </a:solidFill>
              </a:rPr>
              <a:t> Girls een plek te maken waar sport, gezondheid, solidariteit en menselijke steun samenkomen om elke vrouw haar potentieel te laten zien.</a:t>
            </a:r>
            <a:endParaRPr lang="fr-FR" sz="1300">
              <a:solidFill>
                <a:srgbClr val="FFFFFF"/>
              </a:solidFill>
            </a:endParaRPr>
          </a:p>
        </p:txBody>
      </p:sp>
      <p:pic>
        <p:nvPicPr>
          <p:cNvPr id="60" name="PhotoDemo"/>
          <p:cNvPicPr>
            <a:picLocks noChangeAspect="1"/>
          </p:cNvPicPr>
          <p:nvPr/>
        </p:nvPicPr>
        <p:blipFill>
          <a:blip r:embed="rId2"/>
          <a:srcRect l="25513" r="25513"/>
          <a:stretch/>
        </p:blipFill>
        <p:spPr>
          <a:xfrm>
            <a:off x="8520000" y="1047469"/>
            <a:ext cx="3672000" cy="5003795"/>
          </a:xfrm>
          <a:prstGeom prst="rect">
            <a:avLst/>
          </a:prstGeom>
        </p:spPr>
      </p:pic>
      <p:sp>
        <p:nvSpPr>
          <p:cNvPr id="61" name="Strip"/>
          <p:cNvSpPr/>
          <p:nvPr/>
        </p:nvSpPr>
        <p:spPr>
          <a:xfrm>
            <a:off x="8484000" y="2000000"/>
            <a:ext cx="36000" cy="4000000"/>
          </a:xfrm>
          <a:prstGeom prst="rect">
            <a:avLst/>
          </a:prstGeom>
          <a:solidFill>
            <a:srgbClr val="C2185B"/>
          </a:solidFill>
          <a:ln>
            <a:noFill/>
          </a:ln>
        </p:spPr>
        <p:txBody>
          <a:bodyPr/>
          <a:lstStyle/>
          <a:p>
            <a:endParaRPr lang="fr-FR"/>
          </a:p>
        </p:txBody>
      </p:sp>
      <p:sp>
        <p:nvSpPr>
          <p:cNvPr id="62" name="Accent"/>
          <p:cNvSpPr/>
          <p:nvPr/>
        </p:nvSpPr>
        <p:spPr>
          <a:xfrm flipV="1">
            <a:off x="838200" y="1148735"/>
            <a:ext cx="700000" cy="86265"/>
          </a:xfrm>
          <a:prstGeom prst="rect">
            <a:avLst/>
          </a:prstGeom>
          <a:solidFill>
            <a:srgbClr val="C2185B"/>
          </a:solidFill>
          <a:ln>
            <a:noFill/>
          </a:ln>
        </p:spPr>
        <p:txBody>
          <a:bodyPr/>
          <a:lstStyle/>
          <a:p>
            <a:endParaRPr lang="fr-FR"/>
          </a:p>
        </p:txBody>
      </p:sp>
    </p:spTree>
    <p:extLst>
      <p:ext uri="{BB962C8B-B14F-4D97-AF65-F5344CB8AC3E}">
        <p14:creationId xmlns:p14="http://schemas.microsoft.com/office/powerpoint/2010/main" val="4004212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1166" y="492272"/>
            <a:ext cx="6560000" cy="900000"/>
          </a:xfrm>
        </p:spPr>
        <p:txBody>
          <a:bodyPr>
            <a:normAutofit fontScale="90000"/>
          </a:bodyPr>
          <a:lstStyle/>
          <a:p>
            <a:r>
              <a:rPr lang="nl-NL" b="1">
                <a:solidFill>
                  <a:srgbClr val="7A2E6B"/>
                </a:solidFill>
              </a:rPr>
              <a:t>Een dynamiek die al in volle gang is</a:t>
            </a:r>
            <a:endParaRPr lang="fr-FR" b="1">
              <a:solidFill>
                <a:srgbClr val="7A2E6B"/>
              </a:solidFill>
            </a:endParaRPr>
          </a:p>
        </p:txBody>
      </p:sp>
      <p:sp>
        <p:nvSpPr>
          <p:cNvPr id="3" name="Espace réservé du contenu 2"/>
          <p:cNvSpPr>
            <a:spLocks noGrp="1"/>
          </p:cNvSpPr>
          <p:nvPr>
            <p:ph idx="1"/>
          </p:nvPr>
        </p:nvSpPr>
        <p:spPr>
          <a:xfrm>
            <a:off x="498883" y="1647607"/>
            <a:ext cx="11194232" cy="4247171"/>
          </a:xfrm>
        </p:spPr>
        <p:txBody>
          <a:bodyPr>
            <a:noAutofit/>
          </a:bodyPr>
          <a:lstStyle/>
          <a:p>
            <a:pPr marL="0" indent="0">
              <a:buNone/>
            </a:pPr>
            <a:r>
              <a:rPr lang="nl-NL" sz="1800" b="1"/>
              <a:t>Officieel gelanceerd op 18 mei 2026, kent </a:t>
            </a:r>
            <a:r>
              <a:rPr lang="nl-NL" sz="1800" b="1" err="1"/>
              <a:t>Boxing</a:t>
            </a:r>
            <a:r>
              <a:rPr lang="nl-NL" sz="1800" b="1"/>
              <a:t> Girls – Sisters In The Ring een bemoedigende ontwikkeling.</a:t>
            </a:r>
          </a:p>
          <a:p>
            <a:pPr marL="0" indent="0">
              <a:buNone/>
            </a:pPr>
            <a:endParaRPr lang="fr-FR" sz="1800" b="1"/>
          </a:p>
          <a:p>
            <a:pPr marL="0" indent="0">
              <a:spcBef>
                <a:spcPts val="500"/>
              </a:spcBef>
              <a:buNone/>
            </a:pPr>
            <a:r>
              <a:rPr lang="nl-NL" sz="1800"/>
              <a:t>In slechts een paar weken zijn bijna veertig vrouwen en meisjes al lid geworden van onze vereniging. Deze start bevestigt dat er echt behoefte is aan een club die volledig gewijd is aan het beoefenen van </a:t>
            </a:r>
            <a:r>
              <a:rPr lang="nl-NL" sz="1800" err="1"/>
              <a:t>vrouwenboksen</a:t>
            </a:r>
            <a:r>
              <a:rPr lang="nl-NL" sz="1800"/>
              <a:t> in een zorgzame, veilige en professionele omgeving.</a:t>
            </a:r>
          </a:p>
          <a:p>
            <a:pPr marL="0" indent="0">
              <a:spcBef>
                <a:spcPts val="500"/>
              </a:spcBef>
              <a:buNone/>
            </a:pPr>
            <a:endParaRPr lang="fr-FR" sz="1800"/>
          </a:p>
          <a:p>
            <a:pPr marL="0" indent="0">
              <a:buNone/>
            </a:pPr>
            <a:r>
              <a:rPr lang="nl-NL" sz="1800" b="1"/>
              <a:t>Naast de training gaat onze ontwikkeling elke dag door:</a:t>
            </a:r>
          </a:p>
          <a:p>
            <a:pPr marL="0" indent="0">
              <a:buNone/>
            </a:pPr>
            <a:endParaRPr lang="fr-BE" sz="1800" b="1"/>
          </a:p>
          <a:p>
            <a:pPr marL="0" indent="0">
              <a:buNone/>
            </a:pPr>
            <a:r>
              <a:rPr lang="nl-NL" sz="1800"/>
              <a:t>Actieve communicatie op sociale netwerken, een website en een mobiele applicatie gewijd aan onze leden, aanwezigheid bij sportevenementen, de ontwikkeling van nieuwe partnerschappen en de implementatie van toekomstige workshops over preventie en het welzijn van vrouwen.</a:t>
            </a:r>
            <a:endParaRPr lang="fr-FR" sz="1800"/>
          </a:p>
        </p:txBody>
      </p:sp>
      <p:sp>
        <p:nvSpPr>
          <p:cNvPr id="10" name="Bandeau citation"/>
          <p:cNvSpPr/>
          <p:nvPr/>
        </p:nvSpPr>
        <p:spPr>
          <a:xfrm>
            <a:off x="287705" y="5665596"/>
            <a:ext cx="11654852" cy="969034"/>
          </a:xfrm>
          <a:prstGeom prst="roundRect">
            <a:avLst>
              <a:gd name="adj" fmla="val 6000"/>
            </a:avLst>
          </a:prstGeom>
          <a:solidFill>
            <a:srgbClr val="F5ECF3"/>
          </a:solidFill>
          <a:ln w="12700">
            <a:solidFill>
              <a:srgbClr val="7A2E6B"/>
            </a:solidFill>
          </a:ln>
        </p:spPr>
        <p:txBody>
          <a:bodyPr rtlCol="0" anchor="ctr">
            <a:normAutofit/>
          </a:bodyPr>
          <a:lstStyle/>
          <a:p>
            <a:pPr algn="ctr"/>
            <a:r>
              <a:rPr lang="nl-NL" sz="1400" i="1">
                <a:solidFill>
                  <a:srgbClr val="7A2E6B"/>
                </a:solidFill>
              </a:rPr>
              <a:t>"De mooiste projecten worden niet in een paar jaar gebouwd... Ze beginnen met een eerste stap. </a:t>
            </a:r>
            <a:r>
              <a:rPr lang="nl-NL" sz="1400" i="1" err="1">
                <a:solidFill>
                  <a:srgbClr val="7A2E6B"/>
                </a:solidFill>
              </a:rPr>
              <a:t>Boxing</a:t>
            </a:r>
            <a:r>
              <a:rPr lang="nl-NL" sz="1400" i="1">
                <a:solidFill>
                  <a:srgbClr val="7A2E6B"/>
                </a:solidFill>
              </a:rPr>
              <a:t> Girls is bezig zijn eigen boek te schrijven.</a:t>
            </a:r>
            <a:r>
              <a:rPr lang="fr-FR" sz="1400" i="1">
                <a:solidFill>
                  <a:srgbClr val="7A2E6B"/>
                </a:solidFill>
              </a:rPr>
              <a:t>»</a:t>
            </a:r>
          </a:p>
        </p:txBody>
      </p:sp>
      <p:sp>
        <p:nvSpPr>
          <p:cNvPr id="61" name="Strip"/>
          <p:cNvSpPr/>
          <p:nvPr/>
        </p:nvSpPr>
        <p:spPr>
          <a:xfrm flipH="1">
            <a:off x="12191999" y="-166778"/>
            <a:ext cx="103518" cy="6858000"/>
          </a:xfrm>
          <a:prstGeom prst="rect">
            <a:avLst/>
          </a:prstGeom>
          <a:solidFill>
            <a:srgbClr val="C2185B"/>
          </a:solidFill>
          <a:ln>
            <a:noFill/>
          </a:ln>
        </p:spPr>
        <p:txBody>
          <a:bodyPr/>
          <a:lstStyle/>
          <a:p>
            <a:endParaRPr lang="fr-FR"/>
          </a:p>
        </p:txBody>
      </p:sp>
    </p:spTree>
    <p:extLst>
      <p:ext uri="{BB962C8B-B14F-4D97-AF65-F5344CB8AC3E}">
        <p14:creationId xmlns:p14="http://schemas.microsoft.com/office/powerpoint/2010/main" val="3415117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0000"/>
            <a:ext cx="6560000" cy="900000"/>
          </a:xfrm>
        </p:spPr>
        <p:txBody>
          <a:bodyPr>
            <a:normAutofit fontScale="90000"/>
          </a:bodyPr>
          <a:lstStyle/>
          <a:p>
            <a:r>
              <a:rPr lang="nl-NL" b="1">
                <a:solidFill>
                  <a:srgbClr val="7A2E6B"/>
                </a:solidFill>
              </a:rPr>
              <a:t>Waarom partner worden van </a:t>
            </a:r>
            <a:r>
              <a:rPr lang="nl-NL" b="1" err="1">
                <a:solidFill>
                  <a:srgbClr val="7A2E6B"/>
                </a:solidFill>
              </a:rPr>
              <a:t>Boxing</a:t>
            </a:r>
            <a:r>
              <a:rPr lang="nl-NL" b="1">
                <a:solidFill>
                  <a:srgbClr val="7A2E6B"/>
                </a:solidFill>
              </a:rPr>
              <a:t> Girls?</a:t>
            </a:r>
            <a:endParaRPr lang="fr-FR" b="1">
              <a:solidFill>
                <a:srgbClr val="7A2E6B"/>
              </a:solidFill>
            </a:endParaRPr>
          </a:p>
        </p:txBody>
      </p:sp>
      <p:sp>
        <p:nvSpPr>
          <p:cNvPr id="3" name="Espace réservé du contenu 2"/>
          <p:cNvSpPr>
            <a:spLocks noGrp="1"/>
          </p:cNvSpPr>
          <p:nvPr>
            <p:ph idx="1"/>
          </p:nvPr>
        </p:nvSpPr>
        <p:spPr>
          <a:xfrm>
            <a:off x="838200" y="1350000"/>
            <a:ext cx="6560000" cy="4406694"/>
          </a:xfrm>
        </p:spPr>
        <p:txBody>
          <a:bodyPr>
            <a:normAutofit/>
          </a:bodyPr>
          <a:lstStyle/>
          <a:p>
            <a:pPr marL="0" indent="0">
              <a:buNone/>
            </a:pPr>
            <a:endParaRPr lang="fr-BE" sz="1800" b="1"/>
          </a:p>
          <a:p>
            <a:pPr marL="0" indent="0">
              <a:buNone/>
            </a:pPr>
            <a:r>
              <a:rPr lang="nl-NL" sz="1800" b="1"/>
              <a:t>Partner worden van </a:t>
            </a:r>
            <a:r>
              <a:rPr lang="nl-NL" sz="1800" b="1" err="1"/>
              <a:t>Boxing</a:t>
            </a:r>
            <a:r>
              <a:rPr lang="nl-NL" sz="1800" b="1"/>
              <a:t> Girls betekent het steunen van een sportief, sociaal en menselijk project dat de emancipatie van vrouwen en meisjes door boksen bevordert</a:t>
            </a:r>
          </a:p>
          <a:p>
            <a:pPr marL="0" indent="0">
              <a:buNone/>
            </a:pPr>
            <a:endParaRPr lang="fr-BE" sz="1800" b="1"/>
          </a:p>
          <a:p>
            <a:r>
              <a:rPr lang="nl-NL" sz="1800"/>
              <a:t>✔ Bevordering van de toegang van vrouwen tot sport
✔ Gelijke kansen bevorderen via sport
✔ Ondersteuning van de ontwikkeling van het </a:t>
            </a:r>
            <a:r>
              <a:rPr lang="nl-NL" sz="1800" err="1"/>
              <a:t>vrouwenboksen</a:t>
            </a:r>
            <a:r>
              <a:rPr lang="nl-NL" sz="1800"/>
              <a:t>
✔ Financiering van gezondheids- en preventieacties
✔ Ondersteuning van toekomstige generaties sportvrouwen</a:t>
            </a:r>
            <a:endParaRPr lang="fr-FR" sz="7200"/>
          </a:p>
        </p:txBody>
      </p:sp>
      <p:sp>
        <p:nvSpPr>
          <p:cNvPr id="12" name="Bandeau Citation"/>
          <p:cNvSpPr/>
          <p:nvPr/>
        </p:nvSpPr>
        <p:spPr>
          <a:xfrm>
            <a:off x="115790" y="5643108"/>
            <a:ext cx="7282410" cy="960059"/>
          </a:xfrm>
          <a:prstGeom prst="roundRect">
            <a:avLst>
              <a:gd name="adj" fmla="val 8000"/>
            </a:avLst>
          </a:prstGeom>
          <a:solidFill>
            <a:srgbClr val="7A2E6B"/>
          </a:solidFill>
          <a:ln>
            <a:noFill/>
          </a:ln>
        </p:spPr>
        <p:txBody>
          <a:bodyPr rtlCol="0" anchor="ctr">
            <a:normAutofit/>
          </a:bodyPr>
          <a:lstStyle/>
          <a:p>
            <a:r>
              <a:rPr lang="fr-BE" sz="1600" b="1">
                <a:solidFill>
                  <a:schemeClr val="bg1"/>
                </a:solidFill>
              </a:rPr>
              <a:t>«</a:t>
            </a:r>
            <a:r>
              <a:rPr lang="nl-NL" sz="1600" b="1">
                <a:solidFill>
                  <a:schemeClr val="bg1"/>
                </a:solidFill>
              </a:rPr>
              <a:t>Door partner te worden, investeer je in een project dat een blijvend verschil maakt in het leven van vrouwen en meisjes. »</a:t>
            </a:r>
            <a:endParaRPr lang="fr-BE" sz="1600">
              <a:solidFill>
                <a:schemeClr val="bg1"/>
              </a:solidFill>
            </a:endParaRPr>
          </a:p>
        </p:txBody>
      </p:sp>
      <p:pic>
        <p:nvPicPr>
          <p:cNvPr id="60" name="PhotoDemo"/>
          <p:cNvPicPr>
            <a:picLocks noChangeAspect="1"/>
          </p:cNvPicPr>
          <p:nvPr/>
        </p:nvPicPr>
        <p:blipFill rotWithShape="1">
          <a:blip r:embed="rId3"/>
          <a:srcRect l="5034" t="-3520" r="5034" b="-16806"/>
          <a:stretch>
            <a:fillRect/>
          </a:stretch>
        </p:blipFill>
        <p:spPr>
          <a:xfrm>
            <a:off x="7523999" y="-276045"/>
            <a:ext cx="4668001" cy="8348059"/>
          </a:xfrm>
          <a:prstGeom prst="rect">
            <a:avLst/>
          </a:prstGeom>
        </p:spPr>
      </p:pic>
      <p:sp>
        <p:nvSpPr>
          <p:cNvPr id="61" name="Strip"/>
          <p:cNvSpPr/>
          <p:nvPr/>
        </p:nvSpPr>
        <p:spPr>
          <a:xfrm>
            <a:off x="7524000" y="0"/>
            <a:ext cx="36000" cy="6858000"/>
          </a:xfrm>
          <a:prstGeom prst="rect">
            <a:avLst/>
          </a:prstGeom>
          <a:solidFill>
            <a:srgbClr val="C2185B"/>
          </a:solidFill>
          <a:ln>
            <a:noFill/>
          </a:ln>
        </p:spPr>
        <p:txBody>
          <a:bodyPr/>
          <a:lstStyle/>
          <a:p>
            <a:endParaRPr 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40434" y="54437"/>
            <a:ext cx="10515600" cy="1325563"/>
          </a:xfrm>
        </p:spPr>
        <p:txBody>
          <a:bodyPr/>
          <a:lstStyle/>
          <a:p>
            <a:r>
              <a:rPr lang="fr-FR" b="1">
                <a:solidFill>
                  <a:srgbClr val="7A2E6B"/>
                </a:solidFill>
              </a:rPr>
              <a:t>Onze </a:t>
            </a:r>
            <a:r>
              <a:rPr lang="fr-FR" b="1" err="1">
                <a:solidFill>
                  <a:srgbClr val="7A2E6B"/>
                </a:solidFill>
              </a:rPr>
              <a:t>partnerschapsformules</a:t>
            </a:r>
            <a:endParaRPr lang="fr-FR" b="1">
              <a:solidFill>
                <a:srgbClr val="7A2E6B"/>
              </a:solidFill>
            </a:endParaRPr>
          </a:p>
        </p:txBody>
      </p:sp>
      <p:sp>
        <p:nvSpPr>
          <p:cNvPr id="3" name="Espace réservé du contenu 2"/>
          <p:cNvSpPr>
            <a:spLocks noGrp="1"/>
          </p:cNvSpPr>
          <p:nvPr>
            <p:ph idx="1"/>
          </p:nvPr>
        </p:nvSpPr>
        <p:spPr>
          <a:xfrm>
            <a:off x="838200" y="1559999"/>
            <a:ext cx="3350000" cy="3656577"/>
          </a:xfrm>
        </p:spPr>
        <p:txBody>
          <a:bodyPr>
            <a:noAutofit/>
          </a:bodyPr>
          <a:lstStyle/>
          <a:p>
            <a:pPr marL="0" indent="0">
              <a:buNone/>
            </a:pPr>
            <a:r>
              <a:rPr lang="nl-NL" sz="1450" b="1" err="1"/>
              <a:t>Chez</a:t>
            </a:r>
            <a:r>
              <a:rPr lang="nl-NL" sz="1450" b="1"/>
              <a:t> </a:t>
            </a:r>
            <a:r>
              <a:rPr lang="nl-NL" sz="1450" b="1" err="1"/>
              <a:t>Boxing</a:t>
            </a:r>
            <a:r>
              <a:rPr lang="nl-NL" sz="1450" b="1"/>
              <a:t> Girls – Zussen in de ring,</a:t>
            </a:r>
          </a:p>
          <a:p>
            <a:pPr marL="0" indent="0">
              <a:buNone/>
            </a:pPr>
            <a:r>
              <a:rPr lang="fr-FR" sz="1450" b="1"/>
              <a:t> </a:t>
            </a:r>
            <a:r>
              <a:rPr lang="nl-NL" sz="1450"/>
              <a:t>Wij geloven dat elk bedrijf kan bijdragen aan de ontwikkeling van ons project, ongeacht de grootte.
We bieden verschillende partnerschapsformules aan, aangepast aan de doelstellingen en mogelijkheden van elk van elke.</a:t>
            </a:r>
          </a:p>
          <a:p>
            <a:pPr marL="0" indent="0">
              <a:buNone/>
            </a:pPr>
            <a:endParaRPr lang="fr-FR" sz="1450"/>
          </a:p>
          <a:p>
            <a:pPr marL="0" indent="0">
              <a:spcBef>
                <a:spcPts val="500"/>
              </a:spcBef>
              <a:buNone/>
            </a:pPr>
            <a:r>
              <a:rPr lang="nl-NL" sz="1450" b="1"/>
              <a:t>Onze partners profiteren in het bijzonder van:</a:t>
            </a:r>
          </a:p>
          <a:p>
            <a:pPr marL="0" indent="0">
              <a:spcBef>
                <a:spcPts val="500"/>
              </a:spcBef>
              <a:buNone/>
            </a:pPr>
            <a:endParaRPr lang="fr-FR" sz="1450" b="1"/>
          </a:p>
          <a:p>
            <a:pPr marL="0" indent="0">
              <a:spcBef>
                <a:spcPts val="500"/>
              </a:spcBef>
              <a:buNone/>
            </a:pPr>
            <a:r>
              <a:rPr lang="nl-NL" sz="1450"/>
              <a:t>We bouwen elk partnerschap op om aan de verwachtingen van onze partners te voldoen.</a:t>
            </a:r>
            <a:endParaRPr lang="fr-FR" sz="1450"/>
          </a:p>
        </p:txBody>
      </p:sp>
      <p:sp>
        <p:nvSpPr>
          <p:cNvPr id="10" name="Bandeau tagline"/>
          <p:cNvSpPr/>
          <p:nvPr/>
        </p:nvSpPr>
        <p:spPr>
          <a:xfrm>
            <a:off x="972782" y="5530347"/>
            <a:ext cx="10778706" cy="820000"/>
          </a:xfrm>
          <a:prstGeom prst="roundRect">
            <a:avLst>
              <a:gd name="adj" fmla="val 8000"/>
            </a:avLst>
          </a:prstGeom>
          <a:solidFill>
            <a:srgbClr val="7A2E6B"/>
          </a:solidFill>
          <a:ln>
            <a:noFill/>
          </a:ln>
        </p:spPr>
        <p:txBody>
          <a:bodyPr rtlCol="0" anchor="ctr">
            <a:normAutofit/>
          </a:bodyPr>
          <a:lstStyle/>
          <a:p>
            <a:pPr algn="ctr"/>
            <a:r>
              <a:rPr lang="nl-NL" b="1">
                <a:solidFill>
                  <a:srgbClr val="FFFFFF"/>
                </a:solidFill>
              </a:rPr>
              <a:t>Laten we samen een betekenisvolle samenwerking creëren.</a:t>
            </a:r>
            <a:endParaRPr lang="fr-FR" b="1">
              <a:solidFill>
                <a:srgbClr val="FFFFFF"/>
              </a:solidFill>
            </a:endParaRPr>
          </a:p>
        </p:txBody>
      </p:sp>
      <p:sp>
        <p:nvSpPr>
          <p:cNvPr id="30" name="Accent"/>
          <p:cNvSpPr/>
          <p:nvPr/>
        </p:nvSpPr>
        <p:spPr>
          <a:xfrm flipV="1">
            <a:off x="838200" y="1108768"/>
            <a:ext cx="700000" cy="45719"/>
          </a:xfrm>
          <a:prstGeom prst="rect">
            <a:avLst/>
          </a:prstGeom>
          <a:solidFill>
            <a:srgbClr val="C2185B"/>
          </a:solidFill>
          <a:ln>
            <a:noFill/>
          </a:ln>
        </p:spPr>
        <p:txBody>
          <a:bodyPr/>
          <a:lstStyle/>
          <a:p>
            <a:endParaRPr lang="fr-FR"/>
          </a:p>
        </p:txBody>
      </p:sp>
      <p:graphicFrame>
        <p:nvGraphicFramePr>
          <p:cNvPr id="20" name="Tableau formules"/>
          <p:cNvGraphicFramePr/>
          <p:nvPr>
            <p:extLst>
              <p:ext uri="{D42A27DB-BD31-4B8C-83A1-F6EECF244321}">
                <p14:modId xmlns:p14="http://schemas.microsoft.com/office/powerpoint/2010/main" val="3822276601"/>
              </p:ext>
            </p:extLst>
          </p:nvPr>
        </p:nvGraphicFramePr>
        <p:xfrm>
          <a:off x="4268813" y="1556832"/>
          <a:ext cx="7528446" cy="3391584"/>
        </p:xfrm>
        <a:graphic>
          <a:graphicData uri="http://schemas.openxmlformats.org/drawingml/2006/table">
            <a:tbl>
              <a:tblPr firstRow="1" bandRow="1"/>
              <a:tblGrid>
                <a:gridCol w="3342341">
                  <a:extLst>
                    <a:ext uri="{9D8B030D-6E8A-4147-A177-3AD203B41FA5}">
                      <a16:colId xmlns:a16="http://schemas.microsoft.com/office/drawing/2014/main" val="20000"/>
                    </a:ext>
                  </a:extLst>
                </a:gridCol>
                <a:gridCol w="1144880">
                  <a:extLst>
                    <a:ext uri="{9D8B030D-6E8A-4147-A177-3AD203B41FA5}">
                      <a16:colId xmlns:a16="http://schemas.microsoft.com/office/drawing/2014/main" val="20001"/>
                    </a:ext>
                  </a:extLst>
                </a:gridCol>
                <a:gridCol w="1250000">
                  <a:extLst>
                    <a:ext uri="{9D8B030D-6E8A-4147-A177-3AD203B41FA5}">
                      <a16:colId xmlns:a16="http://schemas.microsoft.com/office/drawing/2014/main" val="20002"/>
                    </a:ext>
                  </a:extLst>
                </a:gridCol>
                <a:gridCol w="1791225">
                  <a:extLst>
                    <a:ext uri="{9D8B030D-6E8A-4147-A177-3AD203B41FA5}">
                      <a16:colId xmlns:a16="http://schemas.microsoft.com/office/drawing/2014/main" val="20003"/>
                    </a:ext>
                  </a:extLst>
                </a:gridCol>
              </a:tblGrid>
              <a:tr h="560000">
                <a:tc>
                  <a:txBody>
                    <a:bodyPr/>
                    <a:lstStyle/>
                    <a:p>
                      <a:pPr algn="l"/>
                      <a:r>
                        <a:rPr lang="fr-FR" sz="1400" b="1" err="1">
                          <a:solidFill>
                            <a:srgbClr val="FFFFFF"/>
                          </a:solidFill>
                        </a:rPr>
                        <a:t>Voordelen</a:t>
                      </a:r>
                      <a:endParaRPr lang="fr-FR" sz="1400" b="1">
                        <a:solidFill>
                          <a:srgbClr val="FFFFFF"/>
                        </a:solidFill>
                      </a:endParaRPr>
                    </a:p>
                  </a:txBody>
                  <a:tcPr marL="82550" marR="82550" marT="27432" marB="27432" anchor="ctr">
                    <a:solidFill>
                      <a:srgbClr val="7A2E6B"/>
                    </a:solidFill>
                  </a:tcPr>
                </a:tc>
                <a:tc>
                  <a:txBody>
                    <a:bodyPr/>
                    <a:lstStyle/>
                    <a:p>
                      <a:pPr algn="ctr"/>
                      <a:r>
                        <a:rPr lang="fr-FR" sz="1400" b="1" err="1">
                          <a:solidFill>
                            <a:srgbClr val="FFFFFF"/>
                          </a:solidFill>
                        </a:rPr>
                        <a:t>Ontdekking</a:t>
                      </a:r>
                      <a:endParaRPr lang="fr-FR" sz="1400" b="1">
                        <a:solidFill>
                          <a:srgbClr val="FFFFFF"/>
                        </a:solidFill>
                      </a:endParaRPr>
                    </a:p>
                  </a:txBody>
                  <a:tcPr marL="82550" marR="82550" marT="27432" marB="27432" anchor="ctr">
                    <a:solidFill>
                      <a:srgbClr val="7A2E6B"/>
                    </a:solidFill>
                  </a:tcPr>
                </a:tc>
                <a:tc>
                  <a:txBody>
                    <a:bodyPr/>
                    <a:lstStyle/>
                    <a:p>
                      <a:pPr algn="ctr"/>
                      <a:r>
                        <a:rPr lang="fr-FR" sz="1400" b="1" err="1">
                          <a:solidFill>
                            <a:srgbClr val="FFFFFF"/>
                          </a:solidFill>
                        </a:rPr>
                        <a:t>Toegewijd</a:t>
                      </a:r>
                      <a:endParaRPr lang="fr-FR" sz="1400" b="1">
                        <a:solidFill>
                          <a:srgbClr val="FFFFFF"/>
                        </a:solidFill>
                      </a:endParaRPr>
                    </a:p>
                  </a:txBody>
                  <a:tcPr marL="82550" marR="82550" marT="27432" marB="27432" anchor="ctr">
                    <a:solidFill>
                      <a:srgbClr val="7A2E6B"/>
                    </a:solidFill>
                  </a:tcPr>
                </a:tc>
                <a:tc>
                  <a:txBody>
                    <a:bodyPr/>
                    <a:lstStyle/>
                    <a:p>
                      <a:pPr algn="ctr"/>
                      <a:r>
                        <a:rPr lang="fr-FR" sz="1400" b="1" err="1">
                          <a:solidFill>
                            <a:srgbClr val="FFFFFF"/>
                          </a:solidFill>
                        </a:rPr>
                        <a:t>Premie</a:t>
                      </a:r>
                      <a:endParaRPr lang="fr-FR" sz="1400" b="1">
                        <a:solidFill>
                          <a:srgbClr val="FFFFFF"/>
                        </a:solidFill>
                      </a:endParaRPr>
                    </a:p>
                  </a:txBody>
                  <a:tcPr marL="82550" marR="82550" marT="27432" marB="27432" anchor="ctr">
                    <a:solidFill>
                      <a:srgbClr val="7A2E6B"/>
                    </a:solidFill>
                  </a:tcPr>
                </a:tc>
                <a:extLst>
                  <a:ext uri="{0D108BD9-81ED-4DB2-BD59-A6C34878D82A}">
                    <a16:rowId xmlns:a16="http://schemas.microsoft.com/office/drawing/2014/main" val="10000"/>
                  </a:ext>
                </a:extLst>
              </a:tr>
              <a:tr h="470000">
                <a:tc>
                  <a:txBody>
                    <a:bodyPr/>
                    <a:lstStyle/>
                    <a:p>
                      <a:pPr algn="l"/>
                      <a:r>
                        <a:rPr lang="fr-FR" sz="1400" err="1">
                          <a:solidFill>
                            <a:srgbClr val="1A1A1A"/>
                          </a:solidFill>
                        </a:rPr>
                        <a:t>Zichtbaarheid</a:t>
                      </a:r>
                      <a:r>
                        <a:rPr lang="fr-FR" sz="1400">
                          <a:solidFill>
                            <a:srgbClr val="1A1A1A"/>
                          </a:solidFill>
                        </a:rPr>
                        <a:t> op onze </a:t>
                      </a:r>
                      <a:r>
                        <a:rPr lang="fr-FR" sz="1400" err="1">
                          <a:solidFill>
                            <a:srgbClr val="1A1A1A"/>
                          </a:solidFill>
                        </a:rPr>
                        <a:t>website</a:t>
                      </a:r>
                      <a:endParaRPr lang="fr-FR" sz="1400">
                        <a:solidFill>
                          <a:srgbClr val="1A1A1A"/>
                        </a:solidFill>
                      </a:endParaRPr>
                    </a:p>
                  </a:txBody>
                  <a:tcPr marL="82550" marR="82550" marT="27432" marB="27432" anchor="ctr">
                    <a:solidFill>
                      <a:srgbClr val="F5ECF3"/>
                    </a:solidFill>
                  </a:tcPr>
                </a:tc>
                <a:tc>
                  <a:txBody>
                    <a:bodyPr/>
                    <a:lstStyle/>
                    <a:p>
                      <a:pPr algn="ctr"/>
                      <a:r>
                        <a:rPr lang="fr-FR" sz="1400" b="1">
                          <a:solidFill>
                            <a:srgbClr val="7A2E6B"/>
                          </a:solidFill>
                        </a:rPr>
                        <a:t>✓</a:t>
                      </a:r>
                    </a:p>
                  </a:txBody>
                  <a:tcPr marL="82550" marR="82550" marT="27432" marB="27432" anchor="ctr">
                    <a:solidFill>
                      <a:srgbClr val="F5ECF3"/>
                    </a:solidFill>
                  </a:tcPr>
                </a:tc>
                <a:tc>
                  <a:txBody>
                    <a:bodyPr/>
                    <a:lstStyle/>
                    <a:p>
                      <a:pPr algn="ctr"/>
                      <a:r>
                        <a:rPr lang="fr-FR" sz="1400" b="1">
                          <a:solidFill>
                            <a:srgbClr val="7A2E6B"/>
                          </a:solidFill>
                        </a:rPr>
                        <a:t>✓</a:t>
                      </a:r>
                    </a:p>
                  </a:txBody>
                  <a:tcPr marL="82550" marR="82550" marT="27432" marB="27432" anchor="ctr">
                    <a:solidFill>
                      <a:srgbClr val="F5ECF3"/>
                    </a:solidFill>
                  </a:tcPr>
                </a:tc>
                <a:tc>
                  <a:txBody>
                    <a:bodyPr/>
                    <a:lstStyle/>
                    <a:p>
                      <a:pPr algn="ctr"/>
                      <a:r>
                        <a:rPr lang="fr-FR" sz="1400" b="1">
                          <a:solidFill>
                            <a:srgbClr val="7A2E6B"/>
                          </a:solidFill>
                        </a:rPr>
                        <a:t>✓</a:t>
                      </a:r>
                    </a:p>
                  </a:txBody>
                  <a:tcPr marL="82550" marR="82550" marT="27432" marB="27432" anchor="ctr">
                    <a:solidFill>
                      <a:srgbClr val="F5ECF3"/>
                    </a:solidFill>
                  </a:tcPr>
                </a:tc>
                <a:extLst>
                  <a:ext uri="{0D108BD9-81ED-4DB2-BD59-A6C34878D82A}">
                    <a16:rowId xmlns:a16="http://schemas.microsoft.com/office/drawing/2014/main" val="10001"/>
                  </a:ext>
                </a:extLst>
              </a:tr>
              <a:tr h="470000">
                <a:tc>
                  <a:txBody>
                    <a:bodyPr/>
                    <a:lstStyle/>
                    <a:p>
                      <a:pPr algn="l"/>
                      <a:r>
                        <a:rPr lang="nl-NL" sz="1400">
                          <a:solidFill>
                            <a:srgbClr val="1A1A1A"/>
                          </a:solidFill>
                        </a:rPr>
                        <a:t>Aanwezigheid op onze sociale netwerken</a:t>
                      </a:r>
                      <a:endParaRPr lang="fr-FR" sz="1400">
                        <a:solidFill>
                          <a:srgbClr val="1A1A1A"/>
                        </a:solidFill>
                      </a:endParaRPr>
                    </a:p>
                  </a:txBody>
                  <a:tcPr marL="82550" marR="82550" marT="27432" marB="27432" anchor="ctr">
                    <a:solidFill>
                      <a:srgbClr val="FFFFFF"/>
                    </a:solidFill>
                  </a:tcPr>
                </a:tc>
                <a:tc>
                  <a:txBody>
                    <a:bodyPr/>
                    <a:lstStyle/>
                    <a:p>
                      <a:pPr algn="ctr"/>
                      <a:r>
                        <a:rPr lang="fr-FR" sz="1400" b="1">
                          <a:solidFill>
                            <a:srgbClr val="7A2E6B"/>
                          </a:solidFill>
                        </a:rPr>
                        <a:t>✓</a:t>
                      </a:r>
                    </a:p>
                  </a:txBody>
                  <a:tcPr marL="82550" marR="82550" marT="27432" marB="27432" anchor="ctr">
                    <a:solidFill>
                      <a:srgbClr val="FFFFFF"/>
                    </a:solidFill>
                  </a:tcPr>
                </a:tc>
                <a:tc>
                  <a:txBody>
                    <a:bodyPr/>
                    <a:lstStyle/>
                    <a:p>
                      <a:pPr algn="ctr"/>
                      <a:r>
                        <a:rPr lang="fr-FR" sz="1400" b="1">
                          <a:solidFill>
                            <a:srgbClr val="7A2E6B"/>
                          </a:solidFill>
                        </a:rPr>
                        <a:t>✓</a:t>
                      </a:r>
                    </a:p>
                  </a:txBody>
                  <a:tcPr marL="82550" marR="82550" marT="27432" marB="27432" anchor="ctr">
                    <a:solidFill>
                      <a:srgbClr val="FFFFFF"/>
                    </a:solidFill>
                  </a:tcPr>
                </a:tc>
                <a:tc>
                  <a:txBody>
                    <a:bodyPr/>
                    <a:lstStyle/>
                    <a:p>
                      <a:pPr algn="ctr"/>
                      <a:r>
                        <a:rPr lang="fr-FR" sz="1400" b="1">
                          <a:solidFill>
                            <a:srgbClr val="7A2E6B"/>
                          </a:solidFill>
                        </a:rPr>
                        <a:t>✓</a:t>
                      </a:r>
                    </a:p>
                  </a:txBody>
                  <a:tcPr marL="82550" marR="82550" marT="27432" marB="27432" anchor="ctr">
                    <a:solidFill>
                      <a:srgbClr val="FFFFFF"/>
                    </a:solidFill>
                  </a:tcPr>
                </a:tc>
                <a:extLst>
                  <a:ext uri="{0D108BD9-81ED-4DB2-BD59-A6C34878D82A}">
                    <a16:rowId xmlns:a16="http://schemas.microsoft.com/office/drawing/2014/main" val="10002"/>
                  </a:ext>
                </a:extLst>
              </a:tr>
              <a:tr h="470000">
                <a:tc>
                  <a:txBody>
                    <a:bodyPr/>
                    <a:lstStyle/>
                    <a:p>
                      <a:pPr algn="l"/>
                      <a:r>
                        <a:rPr lang="fr-FR" sz="1400" err="1">
                          <a:solidFill>
                            <a:srgbClr val="1A1A1A"/>
                          </a:solidFill>
                        </a:rPr>
                        <a:t>Uitgelicht</a:t>
                      </a:r>
                      <a:r>
                        <a:rPr lang="fr-FR" sz="1400">
                          <a:solidFill>
                            <a:srgbClr val="1A1A1A"/>
                          </a:solidFill>
                        </a:rPr>
                        <a:t> op onze </a:t>
                      </a:r>
                      <a:r>
                        <a:rPr lang="fr-FR" sz="1400" err="1">
                          <a:solidFill>
                            <a:srgbClr val="1A1A1A"/>
                          </a:solidFill>
                        </a:rPr>
                        <a:t>evenementen</a:t>
                      </a:r>
                      <a:endParaRPr lang="fr-FR" sz="1400">
                        <a:solidFill>
                          <a:srgbClr val="1A1A1A"/>
                        </a:solidFill>
                      </a:endParaRPr>
                    </a:p>
                  </a:txBody>
                  <a:tcPr marL="82550" marR="82550" marT="27432" marB="27432" anchor="ctr">
                    <a:solidFill>
                      <a:srgbClr val="F5ECF3"/>
                    </a:solidFill>
                  </a:tcPr>
                </a:tc>
                <a:tc>
                  <a:txBody>
                    <a:bodyPr/>
                    <a:lstStyle/>
                    <a:p>
                      <a:pPr algn="ctr"/>
                      <a:r>
                        <a:rPr lang="fr-FR" sz="1400" b="1">
                          <a:solidFill>
                            <a:srgbClr val="B0A6B0"/>
                          </a:solidFill>
                        </a:rPr>
                        <a:t>–</a:t>
                      </a:r>
                    </a:p>
                  </a:txBody>
                  <a:tcPr marL="82550" marR="82550" marT="27432" marB="27432" anchor="ctr">
                    <a:solidFill>
                      <a:srgbClr val="F5ECF3"/>
                    </a:solidFill>
                  </a:tcPr>
                </a:tc>
                <a:tc>
                  <a:txBody>
                    <a:bodyPr/>
                    <a:lstStyle/>
                    <a:p>
                      <a:pPr algn="ctr"/>
                      <a:r>
                        <a:rPr lang="fr-FR" sz="1400" b="1">
                          <a:solidFill>
                            <a:srgbClr val="7A2E6B"/>
                          </a:solidFill>
                        </a:rPr>
                        <a:t>✓</a:t>
                      </a:r>
                    </a:p>
                  </a:txBody>
                  <a:tcPr marL="82550" marR="82550" marT="27432" marB="27432" anchor="ctr">
                    <a:solidFill>
                      <a:srgbClr val="F5ECF3"/>
                    </a:solidFill>
                  </a:tcPr>
                </a:tc>
                <a:tc>
                  <a:txBody>
                    <a:bodyPr/>
                    <a:lstStyle/>
                    <a:p>
                      <a:pPr algn="ctr"/>
                      <a:r>
                        <a:rPr lang="fr-FR" sz="1400" b="1">
                          <a:solidFill>
                            <a:srgbClr val="7A2E6B"/>
                          </a:solidFill>
                        </a:rPr>
                        <a:t>✓</a:t>
                      </a:r>
                    </a:p>
                  </a:txBody>
                  <a:tcPr marL="82550" marR="82550" marT="27432" marB="27432" anchor="ctr">
                    <a:solidFill>
                      <a:srgbClr val="F5ECF3"/>
                    </a:solidFill>
                  </a:tcPr>
                </a:tc>
                <a:extLst>
                  <a:ext uri="{0D108BD9-81ED-4DB2-BD59-A6C34878D82A}">
                    <a16:rowId xmlns:a16="http://schemas.microsoft.com/office/drawing/2014/main" val="10003"/>
                  </a:ext>
                </a:extLst>
              </a:tr>
              <a:tr h="470000">
                <a:tc>
                  <a:txBody>
                    <a:bodyPr/>
                    <a:lstStyle/>
                    <a:p>
                      <a:pPr algn="l"/>
                      <a:r>
                        <a:rPr lang="fr-FR" sz="1400">
                          <a:solidFill>
                            <a:srgbClr val="1A1A1A"/>
                          </a:solidFill>
                        </a:rPr>
                        <a:t>Logo op onze </a:t>
                      </a:r>
                      <a:r>
                        <a:rPr lang="fr-FR" sz="1400" err="1">
                          <a:solidFill>
                            <a:srgbClr val="1A1A1A"/>
                          </a:solidFill>
                        </a:rPr>
                        <a:t>communicatiemedia</a:t>
                      </a:r>
                      <a:endParaRPr lang="fr-FR" sz="1400">
                        <a:solidFill>
                          <a:srgbClr val="1A1A1A"/>
                        </a:solidFill>
                      </a:endParaRPr>
                    </a:p>
                  </a:txBody>
                  <a:tcPr marL="82550" marR="82550" marT="27432" marB="27432" anchor="ctr">
                    <a:solidFill>
                      <a:srgbClr val="FFFFFF"/>
                    </a:solidFill>
                  </a:tcPr>
                </a:tc>
                <a:tc>
                  <a:txBody>
                    <a:bodyPr/>
                    <a:lstStyle/>
                    <a:p>
                      <a:pPr algn="ctr"/>
                      <a:r>
                        <a:rPr lang="fr-FR" sz="1400" b="1">
                          <a:solidFill>
                            <a:srgbClr val="B0A6B0"/>
                          </a:solidFill>
                        </a:rPr>
                        <a:t>–</a:t>
                      </a:r>
                    </a:p>
                  </a:txBody>
                  <a:tcPr marL="82550" marR="82550" marT="27432" marB="27432" anchor="ctr">
                    <a:solidFill>
                      <a:srgbClr val="FFFFFF"/>
                    </a:solidFill>
                  </a:tcPr>
                </a:tc>
                <a:tc>
                  <a:txBody>
                    <a:bodyPr/>
                    <a:lstStyle/>
                    <a:p>
                      <a:pPr algn="ctr"/>
                      <a:r>
                        <a:rPr lang="fr-FR" sz="1400" b="1">
                          <a:solidFill>
                            <a:srgbClr val="7A2E6B"/>
                          </a:solidFill>
                        </a:rPr>
                        <a:t>✓</a:t>
                      </a:r>
                    </a:p>
                  </a:txBody>
                  <a:tcPr marL="82550" marR="82550" marT="27432" marB="27432" anchor="ctr">
                    <a:solidFill>
                      <a:srgbClr val="FFFFFF"/>
                    </a:solidFill>
                  </a:tcPr>
                </a:tc>
                <a:tc>
                  <a:txBody>
                    <a:bodyPr/>
                    <a:lstStyle/>
                    <a:p>
                      <a:pPr algn="ctr"/>
                      <a:r>
                        <a:rPr lang="fr-FR" sz="1400" b="1">
                          <a:solidFill>
                            <a:srgbClr val="7A2E6B"/>
                          </a:solidFill>
                        </a:rPr>
                        <a:t>✓</a:t>
                      </a:r>
                    </a:p>
                  </a:txBody>
                  <a:tcPr marL="82550" marR="82550" marT="27432" marB="27432" anchor="ctr">
                    <a:solidFill>
                      <a:srgbClr val="FFFFFF"/>
                    </a:solidFill>
                  </a:tcPr>
                </a:tc>
                <a:extLst>
                  <a:ext uri="{0D108BD9-81ED-4DB2-BD59-A6C34878D82A}">
                    <a16:rowId xmlns:a16="http://schemas.microsoft.com/office/drawing/2014/main" val="10004"/>
                  </a:ext>
                </a:extLst>
              </a:tr>
              <a:tr h="470000">
                <a:tc>
                  <a:txBody>
                    <a:bodyPr/>
                    <a:lstStyle/>
                    <a:p>
                      <a:pPr algn="l"/>
                      <a:r>
                        <a:rPr lang="fr-FR" sz="1400">
                          <a:solidFill>
                            <a:srgbClr val="1A1A1A"/>
                          </a:solidFill>
                        </a:rPr>
                        <a:t>Valorisation de votre engagement</a:t>
                      </a:r>
                    </a:p>
                  </a:txBody>
                  <a:tcPr marL="82550" marR="82550" marT="27432" marB="27432" anchor="ctr">
                    <a:solidFill>
                      <a:srgbClr val="F5ECF3"/>
                    </a:solidFill>
                  </a:tcPr>
                </a:tc>
                <a:tc>
                  <a:txBody>
                    <a:bodyPr/>
                    <a:lstStyle/>
                    <a:p>
                      <a:pPr algn="ctr"/>
                      <a:r>
                        <a:rPr lang="fr-FR" sz="1400" b="1">
                          <a:solidFill>
                            <a:srgbClr val="7A2E6B"/>
                          </a:solidFill>
                        </a:rPr>
                        <a:t>✓</a:t>
                      </a:r>
                    </a:p>
                  </a:txBody>
                  <a:tcPr marL="82550" marR="82550" marT="27432" marB="27432" anchor="ctr">
                    <a:solidFill>
                      <a:srgbClr val="F5ECF3"/>
                    </a:solidFill>
                  </a:tcPr>
                </a:tc>
                <a:tc>
                  <a:txBody>
                    <a:bodyPr/>
                    <a:lstStyle/>
                    <a:p>
                      <a:pPr algn="ctr"/>
                      <a:r>
                        <a:rPr lang="fr-FR" sz="1400" b="1">
                          <a:solidFill>
                            <a:srgbClr val="7A2E6B"/>
                          </a:solidFill>
                        </a:rPr>
                        <a:t>✓</a:t>
                      </a:r>
                    </a:p>
                  </a:txBody>
                  <a:tcPr marL="82550" marR="82550" marT="27432" marB="27432" anchor="ctr">
                    <a:solidFill>
                      <a:srgbClr val="F5ECF3"/>
                    </a:solidFill>
                  </a:tcPr>
                </a:tc>
                <a:tc>
                  <a:txBody>
                    <a:bodyPr/>
                    <a:lstStyle/>
                    <a:p>
                      <a:pPr algn="ctr"/>
                      <a:r>
                        <a:rPr lang="fr-FR" sz="1400" b="1">
                          <a:solidFill>
                            <a:srgbClr val="7A2E6B"/>
                          </a:solidFill>
                        </a:rPr>
                        <a:t>✓</a:t>
                      </a:r>
                    </a:p>
                  </a:txBody>
                  <a:tcPr marL="82550" marR="82550" marT="27432" marB="27432" anchor="ctr">
                    <a:solidFill>
                      <a:srgbClr val="F5ECF3"/>
                    </a:solidFill>
                  </a:tcPr>
                </a:tc>
                <a:extLst>
                  <a:ext uri="{0D108BD9-81ED-4DB2-BD59-A6C34878D82A}">
                    <a16:rowId xmlns:a16="http://schemas.microsoft.com/office/drawing/2014/main" val="10005"/>
                  </a:ext>
                </a:extLst>
              </a:tr>
              <a:tr h="47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400" b="0"/>
                        <a:t>construction d’actions ou de projets </a:t>
                      </a:r>
                    </a:p>
                    <a:p>
                      <a:pPr algn="l"/>
                      <a:endParaRPr lang="fr-FR" sz="1400">
                        <a:solidFill>
                          <a:srgbClr val="1A1A1A"/>
                        </a:solidFill>
                      </a:endParaRPr>
                    </a:p>
                  </a:txBody>
                  <a:tcPr marL="82550" marR="82550" marT="27432" marB="27432" anchor="ctr">
                    <a:solidFill>
                      <a:srgbClr val="FFFFFF"/>
                    </a:solidFill>
                  </a:tcPr>
                </a:tc>
                <a:tc>
                  <a:txBody>
                    <a:bodyPr/>
                    <a:lstStyle/>
                    <a:p>
                      <a:pPr algn="ctr"/>
                      <a:r>
                        <a:rPr lang="fr-FR" sz="1400" b="1">
                          <a:solidFill>
                            <a:srgbClr val="B0A6B0"/>
                          </a:solidFill>
                        </a:rPr>
                        <a:t>–</a:t>
                      </a:r>
                    </a:p>
                  </a:txBody>
                  <a:tcPr marL="82550" marR="82550" marT="27432" marB="27432" anchor="ctr">
                    <a:solidFill>
                      <a:srgbClr val="FFFFFF"/>
                    </a:solidFill>
                  </a:tcPr>
                </a:tc>
                <a:tc>
                  <a:txBody>
                    <a:bodyPr/>
                    <a:lstStyle/>
                    <a:p>
                      <a:pPr algn="ctr"/>
                      <a:r>
                        <a:rPr lang="fr-FR" sz="1400" b="1">
                          <a:solidFill>
                            <a:srgbClr val="B0A6B0"/>
                          </a:solidFill>
                        </a:rPr>
                        <a:t>–</a:t>
                      </a:r>
                    </a:p>
                  </a:txBody>
                  <a:tcPr marL="82550" marR="82550" marT="27432" marB="27432" anchor="ctr">
                    <a:solidFill>
                      <a:srgbClr val="FFFFFF"/>
                    </a:solidFill>
                  </a:tcPr>
                </a:tc>
                <a:tc>
                  <a:txBody>
                    <a:bodyPr/>
                    <a:lstStyle/>
                    <a:p>
                      <a:pPr algn="ctr"/>
                      <a:r>
                        <a:rPr lang="fr-FR" sz="1400" b="1">
                          <a:solidFill>
                            <a:srgbClr val="7A2E6B"/>
                          </a:solidFill>
                        </a:rPr>
                        <a:t>✓</a:t>
                      </a:r>
                    </a:p>
                  </a:txBody>
                  <a:tcPr marL="82550" marR="82550" marT="27432" marB="27432" anchor="ctr">
                    <a:solidFill>
                      <a:srgbClr val="FFFFFF"/>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79803196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1835</Words>
  <Application>Microsoft Office PowerPoint</Application>
  <PresentationFormat>Grand écran</PresentationFormat>
  <Paragraphs>121</Paragraphs>
  <Slides>15</Slides>
  <Notes>3</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15</vt:i4>
      </vt:variant>
    </vt:vector>
  </HeadingPairs>
  <TitlesOfParts>
    <vt:vector size="19" baseType="lpstr">
      <vt:lpstr>Aptos</vt:lpstr>
      <vt:lpstr>Aptos Display</vt:lpstr>
      <vt:lpstr>Arial</vt:lpstr>
      <vt:lpstr>Thème Office</vt:lpstr>
      <vt:lpstr>Présentation PowerPoint</vt:lpstr>
      <vt:lpstr>Wie zijn wij?</vt:lpstr>
      <vt:lpstr>Mijn achtergrond</vt:lpstr>
      <vt:lpstr>Waarom boksmeisjes?</vt:lpstr>
      <vt:lpstr>Onze visie</vt:lpstr>
      <vt:lpstr>Onze acties</vt:lpstr>
      <vt:lpstr>Een dynamiek die al in volle gang is</vt:lpstr>
      <vt:lpstr>Waarom partner worden van Boxing Girls?</vt:lpstr>
      <vt:lpstr>Onze partnerschapsformules</vt:lpstr>
      <vt:lpstr>Onze projecten voor 2026-2027</vt:lpstr>
      <vt:lpstr>Onze behoeften</vt:lpstr>
      <vt:lpstr>Waarom vertrouwen ze ons?</vt:lpstr>
      <vt:lpstr>Doe mee aan het avontuur</vt:lpstr>
      <vt:lpstr>Contact</vt:lpstr>
      <vt:lpstr>Dank je wel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Fadhila El Hoffadi</dc:creator>
  <cp:lastModifiedBy>Fadhila El Hoffadi</cp:lastModifiedBy>
  <cp:revision>1</cp:revision>
  <dcterms:created xsi:type="dcterms:W3CDTF">2026-07-13T20:36:39Z</dcterms:created>
  <dcterms:modified xsi:type="dcterms:W3CDTF">2026-07-19T08:29:49Z</dcterms:modified>
</cp:coreProperties>
</file>